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9" r:id="rId5"/>
    <p:sldId id="273" r:id="rId6"/>
    <p:sldId id="274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1" r:id="rId16"/>
    <p:sldId id="281" r:id="rId17"/>
    <p:sldId id="280" r:id="rId18"/>
    <p:sldId id="276" r:id="rId19"/>
    <p:sldId id="283" r:id="rId20"/>
    <p:sldId id="285" r:id="rId21"/>
    <p:sldId id="278" r:id="rId22"/>
  </p:sldIdLst>
  <p:sldSz cx="18288000" cy="10287000"/>
  <p:notesSz cx="6858000" cy="9144000"/>
  <p:embeddedFontLst>
    <p:embeddedFont>
      <p:font typeface="NanumGothic" panose="020B0600000101010101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Playfair Display Bold Italics" panose="020B0600000101010101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Playfair Display" panose="020B0600000101010101" charset="0"/>
      <p:regular r:id="rId33"/>
      <p:bold r:id="rId34"/>
      <p:italic r:id="rId35"/>
      <p:boldItalic r:id="rId36"/>
    </p:embeddedFont>
    <p:embeddedFont>
      <p:font typeface="Public Sans Bold Italics" panose="020B0600000101010101" charset="0"/>
      <p:regular r:id="rId37"/>
      <p: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Public Sans Bold" panose="020B0600000101010101" charset="0"/>
      <p:regular r:id="rId43"/>
    </p:embeddedFont>
    <p:embeddedFont>
      <p:font typeface="Public Sans" panose="020B0600000101010101" charset="0"/>
      <p:regular r:id="rId44"/>
    </p:embeddedFont>
    <p:embeddedFont>
      <p:font typeface="나눔스퀘어라운드 ExtraBold" panose="020B0600000101010101" pitchFamily="50" charset="-127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4574" autoAdjust="0"/>
  </p:normalViewPr>
  <p:slideViewPr>
    <p:cSldViewPr>
      <p:cViewPr varScale="1">
        <p:scale>
          <a:sx n="60" d="100"/>
          <a:sy n="60" d="100"/>
        </p:scale>
        <p:origin x="150" y="5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Linked list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Delete</c:v>
                </c:pt>
                <c:pt idx="1">
                  <c:v>Insert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220.971</c:v>
                </c:pt>
                <c:pt idx="1">
                  <c:v>8.6999999999999994E-2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79-4C0E-80A8-209792BE167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Delete</c:v>
                </c:pt>
                <c:pt idx="1">
                  <c:v>Insert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9.6000000000000002E-2</c:v>
                </c:pt>
                <c:pt idx="1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79-4C0E-80A8-209792BE167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R-B Tree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Delete</c:v>
                </c:pt>
                <c:pt idx="1">
                  <c:v>Insert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9.1999999999999998E-2</c:v>
                </c:pt>
                <c:pt idx="1">
                  <c:v>0.125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79-4C0E-80A8-209792BE167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32437376"/>
        <c:axId val="1232420736"/>
      </c:barChart>
      <c:catAx>
        <c:axId val="1232437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2420736"/>
        <c:crosses val="autoZero"/>
        <c:auto val="1"/>
        <c:lblAlgn val="ctr"/>
        <c:lblOffset val="100"/>
        <c:noMultiLvlLbl val="0"/>
      </c:catAx>
      <c:valAx>
        <c:axId val="1232420736"/>
        <c:scaling>
          <c:orientation val="minMax"/>
          <c:max val="1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2437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9091755283166922"/>
          <c:y val="1.4545714089149096E-2"/>
          <c:w val="0.30220960211831926"/>
          <c:h val="0.168340403361353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aseline="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72300432142952E-2"/>
          <c:y val="0.1282107661070668"/>
          <c:w val="0.95442347440944886"/>
          <c:h val="0.830201894685039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Linked list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Delete</c:v>
                </c:pt>
                <c:pt idx="1">
                  <c:v>Insert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190.40100000000001</c:v>
                </c:pt>
                <c:pt idx="1">
                  <c:v>9.5000000000000001E-2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7A-4ABF-8EA7-8C14D4C2BC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Delete</c:v>
                </c:pt>
                <c:pt idx="1">
                  <c:v>Insert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0.154</c:v>
                </c:pt>
                <c:pt idx="1">
                  <c:v>0.26700000000000002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7A-4ABF-8EA7-8C14D4C2BC4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R-B Tree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Delete</c:v>
                </c:pt>
                <c:pt idx="1">
                  <c:v>Insert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0.13800000000000001</c:v>
                </c:pt>
                <c:pt idx="1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7A-4ABF-8EA7-8C14D4C2BC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32417408"/>
        <c:axId val="1232431968"/>
      </c:barChart>
      <c:catAx>
        <c:axId val="123241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2431968"/>
        <c:crosses val="autoZero"/>
        <c:auto val="1"/>
        <c:lblAlgn val="ctr"/>
        <c:lblOffset val="100"/>
        <c:noMultiLvlLbl val="0"/>
      </c:catAx>
      <c:valAx>
        <c:axId val="1232431968"/>
        <c:scaling>
          <c:orientation val="minMax"/>
          <c:max val="1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2417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0.15152</cdr:x>
      <cdr:y>0.20755</cdr:y>
    </cdr:from>
    <cdr:to>
      <cdr:x>0.20202</cdr:x>
      <cdr:y>0.25259</cdr:y>
    </cdr:to>
    <cdr:sp macro="" textlink="">
      <cdr:nvSpPr>
        <cdr:cNvPr id="2" name="물결 1"/>
        <cdr:cNvSpPr/>
      </cdr:nvSpPr>
      <cdr:spPr>
        <a:xfrm xmlns:a="http://schemas.openxmlformats.org/drawingml/2006/main">
          <a:off x="1143000" y="1676400"/>
          <a:ext cx="380962" cy="363797"/>
        </a:xfrm>
        <a:prstGeom xmlns:a="http://schemas.openxmlformats.org/drawingml/2006/main" prst="wave">
          <a:avLst/>
        </a:prstGeom>
        <a:solidFill xmlns:a="http://schemas.openxmlformats.org/drawingml/2006/main">
          <a:schemeClr val="bg2">
            <a:lumMod val="9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9BB6C-F453-4C80-B09A-8F5B3644D277}" type="datetimeFigureOut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FA8ED-9F0E-4C8F-90F5-A8C91A109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889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100</a:t>
            </a:r>
            <a:r>
              <a:rPr lang="ko-KR" altLang="en-US" dirty="0" smtClean="0"/>
              <a:t>만 개의 숫자 중 </a:t>
            </a:r>
            <a:r>
              <a:rPr lang="en-US" altLang="ko-KR" dirty="0" smtClean="0"/>
              <a:t>40</a:t>
            </a:r>
            <a:r>
              <a:rPr lang="ko-KR" altLang="en-US" dirty="0" smtClean="0"/>
              <a:t>만개의 숫자를 중복처리하여 초기 데이터 구성 </a:t>
            </a:r>
            <a:r>
              <a:rPr lang="en-US" altLang="ko-KR" dirty="0" smtClean="0"/>
              <a:t>/ (</a:t>
            </a:r>
            <a:r>
              <a:rPr lang="ko-KR" altLang="en-US" dirty="0" smtClean="0"/>
              <a:t>이후는 </a:t>
            </a:r>
            <a:r>
              <a:rPr lang="ko-KR" altLang="en-US" dirty="0" err="1" smtClean="0"/>
              <a:t>중복처리</a:t>
            </a:r>
            <a:r>
              <a:rPr lang="ko-KR" altLang="en-US" dirty="0" smtClean="0"/>
              <a:t> 없음</a:t>
            </a:r>
            <a:r>
              <a:rPr lang="en-US" altLang="ko-KR" dirty="0" smtClean="0"/>
              <a:t>) 100</a:t>
            </a:r>
            <a:r>
              <a:rPr lang="ko-KR" altLang="en-US" dirty="0" smtClean="0"/>
              <a:t>만개의 </a:t>
            </a:r>
            <a:r>
              <a:rPr lang="ko-KR" altLang="en-US" dirty="0" err="1" smtClean="0"/>
              <a:t>숫자중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만개의 숫자를 </a:t>
            </a:r>
            <a:r>
              <a:rPr lang="ko-KR" altLang="en-US" dirty="0" err="1" smtClean="0"/>
              <a:t>랜덤하게</a:t>
            </a:r>
            <a:r>
              <a:rPr lang="ko-KR" altLang="en-US" dirty="0" smtClean="0"/>
              <a:t> 선택하여 </a:t>
            </a:r>
            <a:r>
              <a:rPr lang="ko-KR" altLang="en-US" dirty="0" err="1" smtClean="0"/>
              <a:t>서치</a:t>
            </a:r>
            <a:r>
              <a:rPr lang="ko-KR" altLang="en-US" dirty="0" smtClean="0"/>
              <a:t> </a:t>
            </a:r>
            <a:r>
              <a:rPr lang="en-US" altLang="ko-KR" dirty="0" smtClean="0"/>
              <a:t>/ 100</a:t>
            </a:r>
            <a:r>
              <a:rPr lang="ko-KR" altLang="en-US" dirty="0" smtClean="0"/>
              <a:t>만개의 숫자 중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만개의 숫자를 삭제처리 </a:t>
            </a:r>
            <a:r>
              <a:rPr lang="en-US" altLang="ko-KR" dirty="0" smtClean="0"/>
              <a:t>/ 100</a:t>
            </a:r>
            <a:r>
              <a:rPr lang="ko-KR" altLang="en-US" dirty="0" smtClean="0"/>
              <a:t>만 </a:t>
            </a:r>
            <a:r>
              <a:rPr lang="en-US" altLang="ko-KR" dirty="0" smtClean="0"/>
              <a:t>1~200</a:t>
            </a:r>
            <a:r>
              <a:rPr lang="ko-KR" altLang="en-US" dirty="0" smtClean="0"/>
              <a:t>만 중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만개의 숫자를 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FA8ED-9F0E-4C8F-90F5-A8C91A1095D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81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11" Type="http://schemas.openxmlformats.org/officeDocument/2006/relationships/image" Target="../media/image2.svg"/><Relationship Id="rId5" Type="http://schemas.openxmlformats.org/officeDocument/2006/relationships/image" Target="../media/image17.png"/><Relationship Id="rId10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10" Type="http://schemas.openxmlformats.org/officeDocument/2006/relationships/image" Target="../media/image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4.png"/><Relationship Id="rId10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.png"/><Relationship Id="rId10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9.png"/><Relationship Id="rId3" Type="http://schemas.openxmlformats.org/officeDocument/2006/relationships/image" Target="../media/image27.png"/><Relationship Id="rId17" Type="http://schemas.openxmlformats.org/officeDocument/2006/relationships/image" Target="../media/image22.png"/><Relationship Id="rId2" Type="http://schemas.openxmlformats.org/officeDocument/2006/relationships/image" Target="../media/image25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140.svg"/><Relationship Id="rId19" Type="http://schemas.openxmlformats.org/officeDocument/2006/relationships/image" Target="../media/image1.png"/><Relationship Id="rId10" Type="http://schemas.openxmlformats.org/officeDocument/2006/relationships/image" Target="../media/image2.sv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sv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.svg"/><Relationship Id="rId5" Type="http://schemas.openxmlformats.org/officeDocument/2006/relationships/image" Target="../media/image12.sv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.svg"/><Relationship Id="rId3" Type="http://schemas.openxmlformats.org/officeDocument/2006/relationships/image" Target="../media/image12.svg"/><Relationship Id="rId7" Type="http://schemas.openxmlformats.org/officeDocument/2006/relationships/image" Target="../media/image18.svg"/><Relationship Id="rId12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06882" y="4728792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"/>
              </a:rPr>
              <a:t>NEW STL IMPLEMENTING CONCURRENCY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0974" y="2590715"/>
            <a:ext cx="16408332" cy="18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40"/>
              </a:lnSpc>
            </a:pPr>
            <a:r>
              <a:rPr lang="en-US" sz="14659" spc="73" dirty="0">
                <a:solidFill>
                  <a:srgbClr val="2B2C30"/>
                </a:solidFill>
                <a:latin typeface="Playfair Display"/>
              </a:rPr>
              <a:t>DA01 - Designed AI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407" y="6288405"/>
            <a:ext cx="7862435" cy="314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23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성재모</a:t>
            </a:r>
            <a:r>
              <a:rPr lang="en-US" sz="23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(mentor)</a:t>
            </a:r>
          </a:p>
          <a:p>
            <a:pPr>
              <a:lnSpc>
                <a:spcPts val="3450"/>
              </a:lnSpc>
            </a:pPr>
            <a:r>
              <a:rPr lang="en-US" sz="23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김규용</a:t>
            </a:r>
            <a:endParaRPr lang="en-US" sz="23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3450"/>
              </a:lnSpc>
            </a:pPr>
            <a:r>
              <a:rPr lang="en-US" sz="23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구교진</a:t>
            </a:r>
          </a:p>
          <a:p>
            <a:pPr>
              <a:lnSpc>
                <a:spcPts val="3450"/>
              </a:lnSpc>
            </a:pPr>
            <a:r>
              <a:rPr lang="en-US" sz="23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이병현</a:t>
            </a:r>
            <a:endParaRPr lang="en-US" sz="23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3450"/>
              </a:lnSpc>
            </a:pPr>
            <a:r>
              <a:rPr lang="en-US" sz="23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조준형</a:t>
            </a:r>
            <a:endParaRPr lang="en-US" sz="23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3450"/>
              </a:lnSpc>
            </a:pPr>
            <a:r>
              <a:rPr lang="en-US" sz="23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송우민</a:t>
            </a:r>
            <a:endParaRPr lang="en-US" sz="23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3450"/>
              </a:lnSpc>
            </a:pPr>
            <a:endParaRPr lang="en-US" sz="23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D6CC0559-E52E-E599-0254-73E297E7E08F}"/>
              </a:ext>
            </a:extLst>
          </p:cNvPr>
          <p:cNvSpPr/>
          <p:nvPr/>
        </p:nvSpPr>
        <p:spPr>
          <a:xfrm>
            <a:off x="16840200" y="9182100"/>
            <a:ext cx="1150361" cy="884340"/>
          </a:xfrm>
          <a:custGeom>
            <a:avLst/>
            <a:gdLst/>
            <a:ahLst/>
            <a:cxnLst/>
            <a:rect l="l" t="t" r="r" b="b"/>
            <a:pathLst>
              <a:path w="1150361" h="884340">
                <a:moveTo>
                  <a:pt x="0" y="0"/>
                </a:moveTo>
                <a:lnTo>
                  <a:pt x="1150361" y="0"/>
                </a:lnTo>
                <a:lnTo>
                  <a:pt x="1150361" y="884340"/>
                </a:lnTo>
                <a:lnTo>
                  <a:pt x="0" y="884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FE8F1293-EB9F-34FB-3253-3736553EC5F8}"/>
              </a:ext>
            </a:extLst>
          </p:cNvPr>
          <p:cNvSpPr txBox="1"/>
          <p:nvPr/>
        </p:nvSpPr>
        <p:spPr>
          <a:xfrm>
            <a:off x="14630400" y="9334500"/>
            <a:ext cx="2129266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717"/>
              </a:lnSpc>
            </a:pPr>
            <a:r>
              <a:rPr lang="en-US" sz="2986" spc="14" dirty="0" smtClean="0">
                <a:solidFill>
                  <a:srgbClr val="2B2C30"/>
                </a:solidFill>
                <a:latin typeface="Playfair Display"/>
              </a:rPr>
              <a:t>Designed </a:t>
            </a:r>
          </a:p>
          <a:p>
            <a:pPr algn="r">
              <a:lnSpc>
                <a:spcPts val="2717"/>
              </a:lnSpc>
            </a:pPr>
            <a:r>
              <a:rPr lang="en-US" sz="2986" spc="14" dirty="0" smtClean="0">
                <a:solidFill>
                  <a:srgbClr val="2B2C30"/>
                </a:solidFill>
                <a:latin typeface="Playfair Display"/>
              </a:rPr>
              <a:t>AI</a:t>
            </a:r>
            <a:endParaRPr lang="en-US" sz="2986" spc="14" dirty="0">
              <a:solidFill>
                <a:srgbClr val="2B2C30"/>
              </a:solidFill>
              <a:latin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4">
            <a:extLst>
              <a:ext uri="{FF2B5EF4-FFF2-40B4-BE49-F238E27FC236}">
                <a16:creationId xmlns:a16="http://schemas.microsoft.com/office/drawing/2014/main" id="{243EA161-BBAF-D87D-72A8-231D516505FF}"/>
              </a:ext>
            </a:extLst>
          </p:cNvPr>
          <p:cNvSpPr/>
          <p:nvPr/>
        </p:nvSpPr>
        <p:spPr>
          <a:xfrm>
            <a:off x="1005493" y="2737493"/>
            <a:ext cx="16253791" cy="821455"/>
          </a:xfrm>
          <a:custGeom>
            <a:avLst/>
            <a:gdLst/>
            <a:ahLst/>
            <a:cxnLst/>
            <a:rect l="l" t="t" r="r" b="b"/>
            <a:pathLst>
              <a:path w="10861151" h="2981282">
                <a:moveTo>
                  <a:pt x="10736691" y="2981282"/>
                </a:moveTo>
                <a:lnTo>
                  <a:pt x="124460" y="2981282"/>
                </a:lnTo>
                <a:cubicBezTo>
                  <a:pt x="55880" y="2981282"/>
                  <a:pt x="0" y="2925402"/>
                  <a:pt x="0" y="285682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0736691" y="0"/>
                </a:lnTo>
                <a:cubicBezTo>
                  <a:pt x="10805271" y="0"/>
                  <a:pt x="10861151" y="55880"/>
                  <a:pt x="10861151" y="124460"/>
                </a:cubicBezTo>
                <a:lnTo>
                  <a:pt x="10861151" y="2856822"/>
                </a:lnTo>
                <a:cubicBezTo>
                  <a:pt x="10861151" y="2925402"/>
                  <a:pt x="10805271" y="2981282"/>
                  <a:pt x="10736691" y="2981282"/>
                </a:cubicBez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28684" y="4373882"/>
            <a:ext cx="8473206" cy="4152357"/>
          </a:xfrm>
          <a:custGeom>
            <a:avLst/>
            <a:gdLst/>
            <a:ahLst/>
            <a:cxnLst/>
            <a:rect l="l" t="t" r="r" b="b"/>
            <a:pathLst>
              <a:path w="2231626" h="1354640">
                <a:moveTo>
                  <a:pt x="46598" y="0"/>
                </a:moveTo>
                <a:lnTo>
                  <a:pt x="2185028" y="0"/>
                </a:lnTo>
                <a:cubicBezTo>
                  <a:pt x="2197387" y="0"/>
                  <a:pt x="2209239" y="4909"/>
                  <a:pt x="2217978" y="13648"/>
                </a:cubicBezTo>
                <a:cubicBezTo>
                  <a:pt x="2226717" y="22387"/>
                  <a:pt x="2231626" y="34240"/>
                  <a:pt x="2231626" y="46598"/>
                </a:cubicBezTo>
                <a:lnTo>
                  <a:pt x="2231626" y="1308042"/>
                </a:lnTo>
                <a:cubicBezTo>
                  <a:pt x="2231626" y="1320400"/>
                  <a:pt x="2226717" y="1332253"/>
                  <a:pt x="2217978" y="1340992"/>
                </a:cubicBezTo>
                <a:cubicBezTo>
                  <a:pt x="2209239" y="1349731"/>
                  <a:pt x="2197387" y="1354640"/>
                  <a:pt x="2185028" y="1354640"/>
                </a:cubicBezTo>
                <a:lnTo>
                  <a:pt x="46598" y="1354640"/>
                </a:lnTo>
                <a:cubicBezTo>
                  <a:pt x="34240" y="1354640"/>
                  <a:pt x="22387" y="1349731"/>
                  <a:pt x="13648" y="1340992"/>
                </a:cubicBezTo>
                <a:cubicBezTo>
                  <a:pt x="4909" y="1332253"/>
                  <a:pt x="0" y="1320400"/>
                  <a:pt x="0" y="1308042"/>
                </a:cubicBezTo>
                <a:lnTo>
                  <a:pt x="0" y="46598"/>
                </a:lnTo>
                <a:cubicBezTo>
                  <a:pt x="0" y="34240"/>
                  <a:pt x="4909" y="22387"/>
                  <a:pt x="13648" y="13648"/>
                </a:cubicBezTo>
                <a:cubicBezTo>
                  <a:pt x="22387" y="4909"/>
                  <a:pt x="34240" y="0"/>
                  <a:pt x="4659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</p:sp>
      <p:sp>
        <p:nvSpPr>
          <p:cNvPr id="7" name="Freeform 7"/>
          <p:cNvSpPr/>
          <p:nvPr/>
        </p:nvSpPr>
        <p:spPr>
          <a:xfrm>
            <a:off x="10135992" y="4373882"/>
            <a:ext cx="7123319" cy="3490426"/>
          </a:xfrm>
          <a:custGeom>
            <a:avLst/>
            <a:gdLst/>
            <a:ahLst/>
            <a:cxnLst/>
            <a:rect l="l" t="t" r="r" b="b"/>
            <a:pathLst>
              <a:path w="7123319" h="3490426">
                <a:moveTo>
                  <a:pt x="0" y="0"/>
                </a:moveTo>
                <a:lnTo>
                  <a:pt x="7123319" y="0"/>
                </a:lnTo>
                <a:lnTo>
                  <a:pt x="7123319" y="3490426"/>
                </a:lnTo>
                <a:lnTo>
                  <a:pt x="0" y="3490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684" y="942975"/>
            <a:ext cx="16230600" cy="64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 Italics"/>
              </a:rPr>
              <a:t>Red Black Tree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9200" y="2857500"/>
            <a:ext cx="16230611" cy="477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400" b="1" dirty="0" err="1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이진</a:t>
            </a:r>
            <a:r>
              <a:rPr lang="en-US" sz="2400" b="1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탐색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트리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(Binary Search Tree)의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일종으로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균형을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유지하면서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데이터를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저장하고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탐색하는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자료구조</a:t>
            </a:r>
            <a:endParaRPr lang="en-US" sz="24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00566" y="4626528"/>
            <a:ext cx="8201324" cy="4302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1 .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노드는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레드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혹은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블랙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중의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하나이다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just">
              <a:lnSpc>
                <a:spcPts val="1819"/>
              </a:lnSpc>
            </a:pPr>
            <a:endParaRPr lang="en-US" sz="2400" b="1" spc="59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>
              <a:lnSpc>
                <a:spcPts val="3640"/>
              </a:lnSpc>
            </a:pP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루트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노드는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블랙이다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just">
              <a:lnSpc>
                <a:spcPts val="1819"/>
              </a:lnSpc>
            </a:pPr>
            <a:endParaRPr lang="en-US" sz="2400" b="1" spc="59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>
              <a:lnSpc>
                <a:spcPts val="3640"/>
              </a:lnSpc>
            </a:pP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모든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리프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노드들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(NIL)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블랙이다</a:t>
            </a:r>
            <a:endParaRPr lang="en-US" sz="2400" b="1" spc="59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>
              <a:lnSpc>
                <a:spcPts val="1819"/>
              </a:lnSpc>
            </a:pPr>
            <a:endParaRPr lang="en-US" sz="2400" b="1" spc="59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just">
              <a:lnSpc>
                <a:spcPts val="3640"/>
              </a:lnSpc>
            </a:pP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레드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노드의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자식노드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양쪽은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언제나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모두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블랙이다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just">
              <a:lnSpc>
                <a:spcPts val="1819"/>
              </a:lnSpc>
            </a:pPr>
            <a:r>
              <a:rPr lang="en-US" sz="2400" b="1" spc="2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algn="just">
              <a:lnSpc>
                <a:spcPts val="3640"/>
              </a:lnSpc>
            </a:pP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5.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어떤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노드에서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리프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노드까지의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모든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경로에는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algn="just">
              <a:lnSpc>
                <a:spcPts val="3640"/>
              </a:lnSpc>
            </a:pPr>
            <a:r>
              <a:rPr lang="ko-KR" alt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같은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수의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블랙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노드가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spc="59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있다</a:t>
            </a:r>
            <a:r>
              <a:rPr lang="en-US" sz="2400" b="1" spc="59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just">
              <a:lnSpc>
                <a:spcPts val="5501"/>
              </a:lnSpc>
            </a:pPr>
            <a:endParaRPr lang="en-US" sz="2400" b="1" spc="59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60275C-DDA4-879B-6286-DC781907EFBC}"/>
              </a:ext>
            </a:extLst>
          </p:cNvPr>
          <p:cNvSpPr txBox="1"/>
          <p:nvPr/>
        </p:nvSpPr>
        <p:spPr>
          <a:xfrm>
            <a:off x="990600" y="3695700"/>
            <a:ext cx="9144000" cy="570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199"/>
              </a:lnSpc>
            </a:pPr>
            <a:r>
              <a:rPr lang="ko-KR" altLang="en-US" sz="2400" b="1" i="1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레드</a:t>
            </a:r>
            <a:r>
              <a:rPr lang="en-US" altLang="ko-KR" sz="2400" b="1" i="1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400" b="1" i="1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블랙 트리의 조건</a:t>
            </a:r>
            <a:endParaRPr lang="en-US" altLang="ko-Kore-KR" sz="2400" b="1" i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4630400" y="9182100"/>
            <a:ext cx="3360161" cy="884340"/>
            <a:chOff x="14630400" y="9182100"/>
            <a:chExt cx="3360161" cy="884340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D6CC0559-E52E-E599-0254-73E297E7E08F}"/>
                </a:ext>
              </a:extLst>
            </p:cNvPr>
            <p:cNvSpPr/>
            <p:nvPr/>
          </p:nvSpPr>
          <p:spPr>
            <a:xfrm>
              <a:off x="16840200" y="9182100"/>
              <a:ext cx="1150361" cy="884340"/>
            </a:xfrm>
            <a:custGeom>
              <a:avLst/>
              <a:gdLst/>
              <a:ahLst/>
              <a:cxnLst/>
              <a:rect l="l" t="t" r="r" b="b"/>
              <a:pathLst>
                <a:path w="1150361" h="884340">
                  <a:moveTo>
                    <a:pt x="0" y="0"/>
                  </a:moveTo>
                  <a:lnTo>
                    <a:pt x="1150361" y="0"/>
                  </a:lnTo>
                  <a:lnTo>
                    <a:pt x="1150361" y="884340"/>
                  </a:lnTo>
                  <a:lnTo>
                    <a:pt x="0" y="884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8F1293-EB9F-34FB-3253-3736553EC5F8}"/>
                </a:ext>
              </a:extLst>
            </p:cNvPr>
            <p:cNvSpPr txBox="1"/>
            <p:nvPr/>
          </p:nvSpPr>
          <p:spPr>
            <a:xfrm>
              <a:off x="14630400" y="9334500"/>
              <a:ext cx="2129266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Designed </a:t>
              </a:r>
            </a:p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AI</a:t>
              </a:r>
              <a:endParaRPr lang="en-US" sz="2986" spc="14" dirty="0">
                <a:solidFill>
                  <a:srgbClr val="2B2C30"/>
                </a:solidFill>
                <a:latin typeface="Playfair Display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066800" y="2019300"/>
            <a:ext cx="2201244" cy="570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199"/>
              </a:lnSpc>
            </a:pPr>
            <a:r>
              <a:rPr lang="en-US" altLang="ko-KR" sz="2400" b="1" i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레드-블랙</a:t>
            </a:r>
            <a:r>
              <a:rPr lang="en-US" altLang="ko-KR" sz="2400" b="1" i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i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트리</a:t>
            </a:r>
            <a:r>
              <a:rPr lang="en-US" altLang="ko-KR" sz="2400" b="1" i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400" b="1" i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728464" y="3741734"/>
            <a:ext cx="6348796" cy="3809278"/>
          </a:xfrm>
          <a:custGeom>
            <a:avLst/>
            <a:gdLst/>
            <a:ahLst/>
            <a:cxnLst/>
            <a:rect l="l" t="t" r="r" b="b"/>
            <a:pathLst>
              <a:path w="6348796" h="3809278">
                <a:moveTo>
                  <a:pt x="0" y="0"/>
                </a:moveTo>
                <a:lnTo>
                  <a:pt x="6348796" y="0"/>
                </a:lnTo>
                <a:lnTo>
                  <a:pt x="6348796" y="3809278"/>
                </a:lnTo>
                <a:lnTo>
                  <a:pt x="0" y="3809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662791" y="4872033"/>
            <a:ext cx="2173586" cy="1548680"/>
          </a:xfrm>
          <a:custGeom>
            <a:avLst/>
            <a:gdLst/>
            <a:ahLst/>
            <a:cxnLst/>
            <a:rect l="l" t="t" r="r" b="b"/>
            <a:pathLst>
              <a:path w="2173586" h="1548680">
                <a:moveTo>
                  <a:pt x="0" y="0"/>
                </a:moveTo>
                <a:lnTo>
                  <a:pt x="2173586" y="0"/>
                </a:lnTo>
                <a:lnTo>
                  <a:pt x="2173586" y="1548680"/>
                </a:lnTo>
                <a:lnTo>
                  <a:pt x="0" y="15486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95" r="95"/>
          <a:stretch>
            <a:fillRect/>
          </a:stretch>
        </p:blipFill>
        <p:spPr>
          <a:xfrm>
            <a:off x="10417402" y="3675059"/>
            <a:ext cx="7313118" cy="387595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06871" y="942975"/>
            <a:ext cx="16230600" cy="64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 Italics"/>
              </a:rPr>
              <a:t>Red Black Tree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4630400" y="9182100"/>
            <a:ext cx="3360161" cy="884340"/>
            <a:chOff x="14630400" y="9182100"/>
            <a:chExt cx="3360161" cy="884340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D6CC0559-E52E-E599-0254-73E297E7E08F}"/>
                </a:ext>
              </a:extLst>
            </p:cNvPr>
            <p:cNvSpPr/>
            <p:nvPr/>
          </p:nvSpPr>
          <p:spPr>
            <a:xfrm>
              <a:off x="16840200" y="9182100"/>
              <a:ext cx="1150361" cy="884340"/>
            </a:xfrm>
            <a:custGeom>
              <a:avLst/>
              <a:gdLst/>
              <a:ahLst/>
              <a:cxnLst/>
              <a:rect l="l" t="t" r="r" b="b"/>
              <a:pathLst>
                <a:path w="1150361" h="884340">
                  <a:moveTo>
                    <a:pt x="0" y="0"/>
                  </a:moveTo>
                  <a:lnTo>
                    <a:pt x="1150361" y="0"/>
                  </a:lnTo>
                  <a:lnTo>
                    <a:pt x="1150361" y="884340"/>
                  </a:lnTo>
                  <a:lnTo>
                    <a:pt x="0" y="884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8F1293-EB9F-34FB-3253-3736553EC5F8}"/>
                </a:ext>
              </a:extLst>
            </p:cNvPr>
            <p:cNvSpPr txBox="1"/>
            <p:nvPr/>
          </p:nvSpPr>
          <p:spPr>
            <a:xfrm>
              <a:off x="14630400" y="9334500"/>
              <a:ext cx="2129266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Designed </a:t>
              </a:r>
            </a:p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AI</a:t>
              </a:r>
              <a:endParaRPr lang="en-US" sz="2986" spc="14" dirty="0">
                <a:solidFill>
                  <a:srgbClr val="2B2C30"/>
                </a:solidFill>
                <a:latin typeface="Playfair Displa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29AB514A-AB0E-9945-5596-431CE5E664C4}"/>
              </a:ext>
            </a:extLst>
          </p:cNvPr>
          <p:cNvSpPr/>
          <p:nvPr/>
        </p:nvSpPr>
        <p:spPr>
          <a:xfrm>
            <a:off x="1371600" y="7810500"/>
            <a:ext cx="13335000" cy="1736114"/>
          </a:xfrm>
          <a:custGeom>
            <a:avLst/>
            <a:gdLst/>
            <a:ahLst/>
            <a:cxnLst/>
            <a:rect l="l" t="t" r="r" b="b"/>
            <a:pathLst>
              <a:path w="2231626" h="1354640">
                <a:moveTo>
                  <a:pt x="46598" y="0"/>
                </a:moveTo>
                <a:lnTo>
                  <a:pt x="2185028" y="0"/>
                </a:lnTo>
                <a:cubicBezTo>
                  <a:pt x="2197387" y="0"/>
                  <a:pt x="2209239" y="4909"/>
                  <a:pt x="2217978" y="13648"/>
                </a:cubicBezTo>
                <a:cubicBezTo>
                  <a:pt x="2226717" y="22387"/>
                  <a:pt x="2231626" y="34240"/>
                  <a:pt x="2231626" y="46598"/>
                </a:cubicBezTo>
                <a:lnTo>
                  <a:pt x="2231626" y="1308042"/>
                </a:lnTo>
                <a:cubicBezTo>
                  <a:pt x="2231626" y="1320400"/>
                  <a:pt x="2226717" y="1332253"/>
                  <a:pt x="2217978" y="1340992"/>
                </a:cubicBezTo>
                <a:cubicBezTo>
                  <a:pt x="2209239" y="1349731"/>
                  <a:pt x="2197387" y="1354640"/>
                  <a:pt x="2185028" y="1354640"/>
                </a:cubicBezTo>
                <a:lnTo>
                  <a:pt x="46598" y="1354640"/>
                </a:lnTo>
                <a:cubicBezTo>
                  <a:pt x="34240" y="1354640"/>
                  <a:pt x="22387" y="1349731"/>
                  <a:pt x="13648" y="1340992"/>
                </a:cubicBezTo>
                <a:cubicBezTo>
                  <a:pt x="4909" y="1332253"/>
                  <a:pt x="0" y="1320400"/>
                  <a:pt x="0" y="1308042"/>
                </a:cubicBezTo>
                <a:lnTo>
                  <a:pt x="0" y="46598"/>
                </a:lnTo>
                <a:cubicBezTo>
                  <a:pt x="0" y="34240"/>
                  <a:pt x="4909" y="22387"/>
                  <a:pt x="13648" y="13648"/>
                </a:cubicBezTo>
                <a:cubicBezTo>
                  <a:pt x="22387" y="4909"/>
                  <a:pt x="34240" y="0"/>
                  <a:pt x="4659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</p:sp>
      <p:sp>
        <p:nvSpPr>
          <p:cNvPr id="3" name="TextBox 3"/>
          <p:cNvSpPr txBox="1"/>
          <p:nvPr/>
        </p:nvSpPr>
        <p:spPr>
          <a:xfrm>
            <a:off x="1006871" y="942975"/>
            <a:ext cx="16230600" cy="64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 Italics"/>
              </a:rPr>
              <a:t>Red Black Tree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295400" y="6743700"/>
            <a:ext cx="16230623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endParaRPr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4199"/>
              </a:lnSpc>
            </a:pPr>
            <a:r>
              <a:rPr lang="en-US" sz="2400" b="1" i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활용</a:t>
            </a:r>
            <a:endParaRPr lang="en-US" sz="2400" b="1" i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데이터의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효율적인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저장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및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탐색</a:t>
            </a:r>
            <a:endParaRPr lang="en-US" sz="24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STL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구현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- map container in Standard Template Library(STL)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데이터베이스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인덱스</a:t>
            </a:r>
            <a:endParaRPr lang="en-US" sz="2400" b="1" i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Picture 2" descr="search data Icon 59618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019300"/>
            <a:ext cx="5151437" cy="515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123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31623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7848600" y="2705100"/>
            <a:ext cx="3352800" cy="3276600"/>
            <a:chOff x="6858000" y="4000500"/>
            <a:chExt cx="3352800" cy="3276600"/>
          </a:xfrm>
        </p:grpSpPr>
        <p:pic>
          <p:nvPicPr>
            <p:cNvPr id="14" name="Picture 14" descr="code editor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800" y="40005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stl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4610100"/>
              <a:ext cx="266700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14630400" y="9182100"/>
            <a:ext cx="3360161" cy="884340"/>
            <a:chOff x="14630400" y="9182100"/>
            <a:chExt cx="3360161" cy="884340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D6CC0559-E52E-E599-0254-73E297E7E08F}"/>
                </a:ext>
              </a:extLst>
            </p:cNvPr>
            <p:cNvSpPr/>
            <p:nvPr/>
          </p:nvSpPr>
          <p:spPr>
            <a:xfrm>
              <a:off x="16840200" y="9182100"/>
              <a:ext cx="1150361" cy="884340"/>
            </a:xfrm>
            <a:custGeom>
              <a:avLst/>
              <a:gdLst/>
              <a:ahLst/>
              <a:cxnLst/>
              <a:rect l="l" t="t" r="r" b="b"/>
              <a:pathLst>
                <a:path w="1150361" h="884340">
                  <a:moveTo>
                    <a:pt x="0" y="0"/>
                  </a:moveTo>
                  <a:lnTo>
                    <a:pt x="1150361" y="0"/>
                  </a:lnTo>
                  <a:lnTo>
                    <a:pt x="1150361" y="884340"/>
                  </a:lnTo>
                  <a:lnTo>
                    <a:pt x="0" y="884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8F1293-EB9F-34FB-3253-3736553EC5F8}"/>
                </a:ext>
              </a:extLst>
            </p:cNvPr>
            <p:cNvSpPr txBox="1"/>
            <p:nvPr/>
          </p:nvSpPr>
          <p:spPr>
            <a:xfrm>
              <a:off x="14630400" y="9334500"/>
              <a:ext cx="2129266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Designed </a:t>
              </a:r>
            </a:p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AI</a:t>
              </a:r>
              <a:endParaRPr lang="en-US" sz="2986" spc="14" dirty="0">
                <a:solidFill>
                  <a:srgbClr val="2B2C30"/>
                </a:solidFill>
                <a:latin typeface="Playfair Displa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819400" y="2857500"/>
            <a:ext cx="13182600" cy="7239000"/>
          </a:xfrm>
          <a:custGeom>
            <a:avLst/>
            <a:gdLst/>
            <a:ahLst/>
            <a:cxnLst/>
            <a:rect l="l" t="t" r="r" b="b"/>
            <a:pathLst>
              <a:path w="11424166" h="6980165">
                <a:moveTo>
                  <a:pt x="0" y="0"/>
                </a:moveTo>
                <a:lnTo>
                  <a:pt x="11424166" y="0"/>
                </a:lnTo>
                <a:lnTo>
                  <a:pt x="11424166" y="6980166"/>
                </a:lnTo>
                <a:lnTo>
                  <a:pt x="0" y="6980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06871" y="952500"/>
            <a:ext cx="16230600" cy="622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0"/>
              </a:lnSpc>
              <a:spcBef>
                <a:spcPct val="0"/>
              </a:spcBef>
            </a:pPr>
            <a:r>
              <a:rPr lang="en-US" sz="3614" spc="820">
                <a:solidFill>
                  <a:srgbClr val="2B2C30"/>
                </a:solidFill>
                <a:latin typeface="Public Sans Bold Italics"/>
              </a:rPr>
              <a:t>Compare Time by Data Strurcture in Single Thread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4630400" y="9182100"/>
            <a:ext cx="3360161" cy="884340"/>
            <a:chOff x="14630400" y="9182100"/>
            <a:chExt cx="3360161" cy="884340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D6CC0559-E52E-E599-0254-73E297E7E08F}"/>
                </a:ext>
              </a:extLst>
            </p:cNvPr>
            <p:cNvSpPr/>
            <p:nvPr/>
          </p:nvSpPr>
          <p:spPr>
            <a:xfrm>
              <a:off x="16840200" y="9182100"/>
              <a:ext cx="1150361" cy="884340"/>
            </a:xfrm>
            <a:custGeom>
              <a:avLst/>
              <a:gdLst/>
              <a:ahLst/>
              <a:cxnLst/>
              <a:rect l="l" t="t" r="r" b="b"/>
              <a:pathLst>
                <a:path w="1150361" h="884340">
                  <a:moveTo>
                    <a:pt x="0" y="0"/>
                  </a:moveTo>
                  <a:lnTo>
                    <a:pt x="1150361" y="0"/>
                  </a:lnTo>
                  <a:lnTo>
                    <a:pt x="1150361" y="884340"/>
                  </a:lnTo>
                  <a:lnTo>
                    <a:pt x="0" y="884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8F1293-EB9F-34FB-3253-3736553EC5F8}"/>
                </a:ext>
              </a:extLst>
            </p:cNvPr>
            <p:cNvSpPr txBox="1"/>
            <p:nvPr/>
          </p:nvSpPr>
          <p:spPr>
            <a:xfrm>
              <a:off x="14630400" y="9334500"/>
              <a:ext cx="2129266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Designed </a:t>
              </a:r>
            </a:p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AI</a:t>
              </a:r>
              <a:endParaRPr lang="en-US" sz="2986" spc="14" dirty="0">
                <a:solidFill>
                  <a:srgbClr val="2B2C30"/>
                </a:solidFill>
                <a:latin typeface="Playfair Display"/>
              </a:endParaRPr>
            </a:p>
          </p:txBody>
        </p:sp>
      </p:grpSp>
      <p:sp>
        <p:nvSpPr>
          <p:cNvPr id="14" name="TextBox 7"/>
          <p:cNvSpPr txBox="1"/>
          <p:nvPr/>
        </p:nvSpPr>
        <p:spPr>
          <a:xfrm>
            <a:off x="1143000" y="1943100"/>
            <a:ext cx="14007250" cy="859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3"/>
              </a:lnSpc>
            </a:pP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자료구조</a:t>
            </a:r>
            <a:r>
              <a:rPr lang="ko-KR" alt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당</a:t>
            </a:r>
            <a:endParaRPr lang="en-US" sz="24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3503"/>
              </a:lnSpc>
            </a:pPr>
            <a:r>
              <a:rPr lang="en-US" altLang="ko-KR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초기입력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: 40만</a:t>
            </a:r>
            <a:r>
              <a:rPr lang="en-US" altLang="ko-KR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탐색횟수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: 10만</a:t>
            </a:r>
            <a:r>
              <a:rPr lang="en-US" altLang="ko-KR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삭제횟수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: 20만</a:t>
            </a:r>
            <a:r>
              <a:rPr lang="en-US" altLang="ko-KR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추가횟수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: 20만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A3EACA45-E2AE-BADD-23A4-8D59E80CEE20}"/>
              </a:ext>
            </a:extLst>
          </p:cNvPr>
          <p:cNvSpPr/>
          <p:nvPr/>
        </p:nvSpPr>
        <p:spPr>
          <a:xfrm>
            <a:off x="963170" y="2605658"/>
            <a:ext cx="16253792" cy="1359876"/>
          </a:xfrm>
          <a:custGeom>
            <a:avLst/>
            <a:gdLst/>
            <a:ahLst/>
            <a:cxnLst/>
            <a:rect l="l" t="t" r="r" b="b"/>
            <a:pathLst>
              <a:path w="2231626" h="1354640">
                <a:moveTo>
                  <a:pt x="46598" y="0"/>
                </a:moveTo>
                <a:lnTo>
                  <a:pt x="2185028" y="0"/>
                </a:lnTo>
                <a:cubicBezTo>
                  <a:pt x="2197387" y="0"/>
                  <a:pt x="2209239" y="4909"/>
                  <a:pt x="2217978" y="13648"/>
                </a:cubicBezTo>
                <a:cubicBezTo>
                  <a:pt x="2226717" y="22387"/>
                  <a:pt x="2231626" y="34240"/>
                  <a:pt x="2231626" y="46598"/>
                </a:cubicBezTo>
                <a:lnTo>
                  <a:pt x="2231626" y="1308042"/>
                </a:lnTo>
                <a:cubicBezTo>
                  <a:pt x="2231626" y="1320400"/>
                  <a:pt x="2226717" y="1332253"/>
                  <a:pt x="2217978" y="1340992"/>
                </a:cubicBezTo>
                <a:cubicBezTo>
                  <a:pt x="2209239" y="1349731"/>
                  <a:pt x="2197387" y="1354640"/>
                  <a:pt x="2185028" y="1354640"/>
                </a:cubicBezTo>
                <a:lnTo>
                  <a:pt x="46598" y="1354640"/>
                </a:lnTo>
                <a:cubicBezTo>
                  <a:pt x="34240" y="1354640"/>
                  <a:pt x="22387" y="1349731"/>
                  <a:pt x="13648" y="1340992"/>
                </a:cubicBezTo>
                <a:cubicBezTo>
                  <a:pt x="4909" y="1332253"/>
                  <a:pt x="0" y="1320400"/>
                  <a:pt x="0" y="1308042"/>
                </a:cubicBezTo>
                <a:lnTo>
                  <a:pt x="0" y="46598"/>
                </a:lnTo>
                <a:cubicBezTo>
                  <a:pt x="0" y="34240"/>
                  <a:pt x="4909" y="22387"/>
                  <a:pt x="13648" y="13648"/>
                </a:cubicBezTo>
                <a:cubicBezTo>
                  <a:pt x="22387" y="4909"/>
                  <a:pt x="34240" y="0"/>
                  <a:pt x="4659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</p:sp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 dirty="0" smtClean="0">
                <a:solidFill>
                  <a:srgbClr val="2B2C30"/>
                </a:solidFill>
                <a:latin typeface="Public Sans Bold Italics"/>
              </a:rPr>
              <a:t>Multithread</a:t>
            </a:r>
            <a:endParaRPr lang="en-US" sz="3714" spc="843" dirty="0">
              <a:solidFill>
                <a:srgbClr val="2B2C30"/>
              </a:solidFill>
              <a:latin typeface="Public Sans Bold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86337" y="3365066"/>
            <a:ext cx="16230623" cy="231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9"/>
              </a:lnSpc>
            </a:pPr>
            <a:endParaRPr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4199"/>
              </a:lnSpc>
            </a:pPr>
            <a:r>
              <a:rPr lang="ko-KR" altLang="en-US" sz="2799" b="1" i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종류</a:t>
            </a:r>
            <a:r>
              <a:rPr lang="en-US" sz="2799" b="1" i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>
              <a:lnSpc>
                <a:spcPts val="4199"/>
              </a:lnSpc>
            </a:pPr>
            <a:endParaRPr lang="en-US" sz="2799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4199"/>
              </a:lnSpc>
            </a:pPr>
            <a:endParaRPr lang="en-US" sz="2799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7F584-054A-D46E-1302-073CD7D63433}"/>
              </a:ext>
            </a:extLst>
          </p:cNvPr>
          <p:cNvSpPr txBox="1"/>
          <p:nvPr/>
        </p:nvSpPr>
        <p:spPr>
          <a:xfrm>
            <a:off x="1066800" y="2933700"/>
            <a:ext cx="16252456" cy="570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199"/>
              </a:lnSpc>
            </a:pPr>
            <a:r>
              <a:rPr lang="ko-KR" altLang="en-US" sz="2400" b="1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하나의 프로세스 내에서 둘 이상의 스레드가 동시에 작업을 수행하는 방법</a:t>
            </a:r>
            <a:endParaRPr lang="en-US" altLang="ko-Kore-KR" sz="24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F4C15F3-ADC2-6FB4-148B-B779AE7CCD76}"/>
              </a:ext>
            </a:extLst>
          </p:cNvPr>
          <p:cNvSpPr/>
          <p:nvPr/>
        </p:nvSpPr>
        <p:spPr>
          <a:xfrm>
            <a:off x="963169" y="4728333"/>
            <a:ext cx="16253791" cy="4195830"/>
          </a:xfrm>
          <a:custGeom>
            <a:avLst/>
            <a:gdLst/>
            <a:ahLst/>
            <a:cxnLst/>
            <a:rect l="l" t="t" r="r" b="b"/>
            <a:pathLst>
              <a:path w="2231626" h="1354640">
                <a:moveTo>
                  <a:pt x="46598" y="0"/>
                </a:moveTo>
                <a:lnTo>
                  <a:pt x="2185028" y="0"/>
                </a:lnTo>
                <a:cubicBezTo>
                  <a:pt x="2197387" y="0"/>
                  <a:pt x="2209239" y="4909"/>
                  <a:pt x="2217978" y="13648"/>
                </a:cubicBezTo>
                <a:cubicBezTo>
                  <a:pt x="2226717" y="22387"/>
                  <a:pt x="2231626" y="34240"/>
                  <a:pt x="2231626" y="46598"/>
                </a:cubicBezTo>
                <a:lnTo>
                  <a:pt x="2231626" y="1308042"/>
                </a:lnTo>
                <a:cubicBezTo>
                  <a:pt x="2231626" y="1320400"/>
                  <a:pt x="2226717" y="1332253"/>
                  <a:pt x="2217978" y="1340992"/>
                </a:cubicBezTo>
                <a:cubicBezTo>
                  <a:pt x="2209239" y="1349731"/>
                  <a:pt x="2197387" y="1354640"/>
                  <a:pt x="2185028" y="1354640"/>
                </a:cubicBezTo>
                <a:lnTo>
                  <a:pt x="46598" y="1354640"/>
                </a:lnTo>
                <a:cubicBezTo>
                  <a:pt x="34240" y="1354640"/>
                  <a:pt x="22387" y="1349731"/>
                  <a:pt x="13648" y="1340992"/>
                </a:cubicBezTo>
                <a:cubicBezTo>
                  <a:pt x="4909" y="1332253"/>
                  <a:pt x="0" y="1320400"/>
                  <a:pt x="0" y="1308042"/>
                </a:cubicBezTo>
                <a:lnTo>
                  <a:pt x="0" y="46598"/>
                </a:lnTo>
                <a:cubicBezTo>
                  <a:pt x="0" y="34240"/>
                  <a:pt x="4909" y="22387"/>
                  <a:pt x="13648" y="13648"/>
                </a:cubicBezTo>
                <a:cubicBezTo>
                  <a:pt x="22387" y="4909"/>
                  <a:pt x="34240" y="0"/>
                  <a:pt x="4659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1D5D4D3-B0E0-2B64-FB2D-2DC0DC4D4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49821"/>
              </p:ext>
            </p:extLst>
          </p:nvPr>
        </p:nvGraphicFramePr>
        <p:xfrm>
          <a:off x="4436718" y="4885884"/>
          <a:ext cx="9903300" cy="3880728"/>
        </p:xfrm>
        <a:graphic>
          <a:graphicData uri="http://schemas.openxmlformats.org/drawingml/2006/table">
            <a:tbl>
              <a:tblPr/>
              <a:tblGrid>
                <a:gridCol w="247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5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0182">
                <a:tc gridSpan="2"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1" i="0" dirty="0">
                          <a:solidFill>
                            <a:srgbClr val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Concurrency (</a:t>
                      </a:r>
                      <a:r>
                        <a:rPr lang="en-US" sz="2599" b="1" i="0" dirty="0" err="1">
                          <a:solidFill>
                            <a:srgbClr val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동시성</a:t>
                      </a:r>
                      <a:r>
                        <a:rPr lang="en-US" sz="2599" b="1" i="0" dirty="0">
                          <a:solidFill>
                            <a:srgbClr val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en-US" sz="11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8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layfair Display Bold"/>
                        </a:rPr>
                        <a:t>Concurrency (동시성)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8C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1" i="0" dirty="0">
                          <a:solidFill>
                            <a:srgbClr val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Parallelism (</a:t>
                      </a:r>
                      <a:r>
                        <a:rPr lang="en-US" sz="2599" b="1" i="0" dirty="0" err="1">
                          <a:solidFill>
                            <a:srgbClr val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병렬성</a:t>
                      </a:r>
                      <a:r>
                        <a:rPr lang="en-US" sz="2599" b="1" i="0" dirty="0">
                          <a:solidFill>
                            <a:srgbClr val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en-US" sz="11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8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layfair Display Bold"/>
                        </a:rPr>
                        <a:t>Parallelism (병렬성)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8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0182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i="0">
                          <a:solidFill>
                            <a:srgbClr val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동시에 실행되는 것처럼 보이는 것</a:t>
                      </a:r>
                      <a:endParaRPr lang="en-US" sz="1100" b="1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E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Playfair Display"/>
                        </a:rPr>
                        <a:t>동시에 실행되는 것처럼 보이는 것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E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실제로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동시에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실행되는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것</a:t>
                      </a:r>
                      <a:endParaRPr lang="en-US" sz="11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E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Playfair Display"/>
                        </a:rPr>
                        <a:t>실제로 동시에 실행되는 것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E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0182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i="0">
                          <a:solidFill>
                            <a:srgbClr val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논리적인 개념</a:t>
                      </a:r>
                      <a:endParaRPr lang="en-US" sz="1100" b="1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E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Playfair Display"/>
                        </a:rPr>
                        <a:t>논리적인 개념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E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i="0">
                          <a:solidFill>
                            <a:srgbClr val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물리적인 개념</a:t>
                      </a:r>
                      <a:endParaRPr lang="en-US" sz="1100" b="1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E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Playfair Display"/>
                        </a:rPr>
                        <a:t>물리적인 개념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E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0182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i="0">
                          <a:solidFill>
                            <a:srgbClr val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싱글코어, 멀티코어에서 가능</a:t>
                      </a:r>
                      <a:endParaRPr lang="en-US" sz="1100" b="1" i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E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Playfair Display"/>
                        </a:rPr>
                        <a:t>싱글코어, 멀티코어에서 가능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E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멀티코어에서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가능</a:t>
                      </a:r>
                      <a:endParaRPr lang="en-US" sz="1100" b="1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E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Playfair Display"/>
                        </a:rPr>
                        <a:t>멀티코어에서 가능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E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TextBox 6">
            <a:extLst>
              <a:ext uri="{FF2B5EF4-FFF2-40B4-BE49-F238E27FC236}">
                <a16:creationId xmlns:a16="http://schemas.microsoft.com/office/drawing/2014/main" id="{3CE18452-4269-CBF1-D648-296BB4A04DC6}"/>
              </a:ext>
            </a:extLst>
          </p:cNvPr>
          <p:cNvSpPr txBox="1"/>
          <p:nvPr/>
        </p:nvSpPr>
        <p:spPr>
          <a:xfrm>
            <a:off x="931375" y="1257300"/>
            <a:ext cx="16230623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9"/>
              </a:lnSpc>
            </a:pPr>
            <a:endParaRPr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4199"/>
              </a:lnSpc>
            </a:pPr>
            <a:r>
              <a:rPr lang="en-US" sz="2799" b="1" i="1" dirty="0" err="1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멀티스레</a:t>
            </a:r>
            <a:r>
              <a:rPr lang="ko-KR" altLang="en-US" sz="2799" b="1" i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드</a:t>
            </a:r>
            <a:r>
              <a:rPr lang="en-US" sz="2799" b="1" i="1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(Multithread) </a:t>
            </a:r>
            <a:endParaRPr lang="en-US" sz="2799" b="1" i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4630400" y="9182100"/>
            <a:ext cx="3360161" cy="884340"/>
            <a:chOff x="14630400" y="9182100"/>
            <a:chExt cx="3360161" cy="884340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D6CC0559-E52E-E599-0254-73E297E7E08F}"/>
                </a:ext>
              </a:extLst>
            </p:cNvPr>
            <p:cNvSpPr/>
            <p:nvPr/>
          </p:nvSpPr>
          <p:spPr>
            <a:xfrm>
              <a:off x="16840200" y="9182100"/>
              <a:ext cx="1150361" cy="884340"/>
            </a:xfrm>
            <a:custGeom>
              <a:avLst/>
              <a:gdLst/>
              <a:ahLst/>
              <a:cxnLst/>
              <a:rect l="l" t="t" r="r" b="b"/>
              <a:pathLst>
                <a:path w="1150361" h="884340">
                  <a:moveTo>
                    <a:pt x="0" y="0"/>
                  </a:moveTo>
                  <a:lnTo>
                    <a:pt x="1150361" y="0"/>
                  </a:lnTo>
                  <a:lnTo>
                    <a:pt x="1150361" y="884340"/>
                  </a:lnTo>
                  <a:lnTo>
                    <a:pt x="0" y="884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8F1293-EB9F-34FB-3253-3736553EC5F8}"/>
                </a:ext>
              </a:extLst>
            </p:cNvPr>
            <p:cNvSpPr txBox="1"/>
            <p:nvPr/>
          </p:nvSpPr>
          <p:spPr>
            <a:xfrm>
              <a:off x="14630400" y="9334500"/>
              <a:ext cx="2129266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Designed </a:t>
              </a:r>
            </a:p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AI</a:t>
              </a:r>
              <a:endParaRPr lang="en-US" sz="2986" spc="14" dirty="0">
                <a:solidFill>
                  <a:srgbClr val="2B2C30"/>
                </a:solidFill>
                <a:latin typeface="Playfair Displa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id="{3F278018-3DC1-431B-F6CD-B20B10EDF1FC}"/>
              </a:ext>
            </a:extLst>
          </p:cNvPr>
          <p:cNvSpPr/>
          <p:nvPr/>
        </p:nvSpPr>
        <p:spPr>
          <a:xfrm>
            <a:off x="983679" y="5229266"/>
            <a:ext cx="7376503" cy="2348977"/>
          </a:xfrm>
          <a:custGeom>
            <a:avLst/>
            <a:gdLst/>
            <a:ahLst/>
            <a:cxnLst/>
            <a:rect l="l" t="t" r="r" b="b"/>
            <a:pathLst>
              <a:path w="2231626" h="1354640">
                <a:moveTo>
                  <a:pt x="46598" y="0"/>
                </a:moveTo>
                <a:lnTo>
                  <a:pt x="2185028" y="0"/>
                </a:lnTo>
                <a:cubicBezTo>
                  <a:pt x="2197387" y="0"/>
                  <a:pt x="2209239" y="4909"/>
                  <a:pt x="2217978" y="13648"/>
                </a:cubicBezTo>
                <a:cubicBezTo>
                  <a:pt x="2226717" y="22387"/>
                  <a:pt x="2231626" y="34240"/>
                  <a:pt x="2231626" y="46598"/>
                </a:cubicBezTo>
                <a:lnTo>
                  <a:pt x="2231626" y="1308042"/>
                </a:lnTo>
                <a:cubicBezTo>
                  <a:pt x="2231626" y="1320400"/>
                  <a:pt x="2226717" y="1332253"/>
                  <a:pt x="2217978" y="1340992"/>
                </a:cubicBezTo>
                <a:cubicBezTo>
                  <a:pt x="2209239" y="1349731"/>
                  <a:pt x="2197387" y="1354640"/>
                  <a:pt x="2185028" y="1354640"/>
                </a:cubicBezTo>
                <a:lnTo>
                  <a:pt x="46598" y="1354640"/>
                </a:lnTo>
                <a:cubicBezTo>
                  <a:pt x="34240" y="1354640"/>
                  <a:pt x="22387" y="1349731"/>
                  <a:pt x="13648" y="1340992"/>
                </a:cubicBezTo>
                <a:cubicBezTo>
                  <a:pt x="4909" y="1332253"/>
                  <a:pt x="0" y="1320400"/>
                  <a:pt x="0" y="1308042"/>
                </a:cubicBezTo>
                <a:lnTo>
                  <a:pt x="0" y="46598"/>
                </a:lnTo>
                <a:cubicBezTo>
                  <a:pt x="0" y="34240"/>
                  <a:pt x="4909" y="22387"/>
                  <a:pt x="13648" y="13648"/>
                </a:cubicBezTo>
                <a:cubicBezTo>
                  <a:pt x="22387" y="4909"/>
                  <a:pt x="34240" y="0"/>
                  <a:pt x="46598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63A9A759-E513-4FA9-0B68-B87AE12B1B61}"/>
              </a:ext>
            </a:extLst>
          </p:cNvPr>
          <p:cNvSpPr/>
          <p:nvPr/>
        </p:nvSpPr>
        <p:spPr>
          <a:xfrm>
            <a:off x="9839150" y="5238607"/>
            <a:ext cx="7376503" cy="2348977"/>
          </a:xfrm>
          <a:custGeom>
            <a:avLst/>
            <a:gdLst/>
            <a:ahLst/>
            <a:cxnLst/>
            <a:rect l="l" t="t" r="r" b="b"/>
            <a:pathLst>
              <a:path w="2231626" h="1354640">
                <a:moveTo>
                  <a:pt x="46598" y="0"/>
                </a:moveTo>
                <a:lnTo>
                  <a:pt x="2185028" y="0"/>
                </a:lnTo>
                <a:cubicBezTo>
                  <a:pt x="2197387" y="0"/>
                  <a:pt x="2209239" y="4909"/>
                  <a:pt x="2217978" y="13648"/>
                </a:cubicBezTo>
                <a:cubicBezTo>
                  <a:pt x="2226717" y="22387"/>
                  <a:pt x="2231626" y="34240"/>
                  <a:pt x="2231626" y="46598"/>
                </a:cubicBezTo>
                <a:lnTo>
                  <a:pt x="2231626" y="1308042"/>
                </a:lnTo>
                <a:cubicBezTo>
                  <a:pt x="2231626" y="1320400"/>
                  <a:pt x="2226717" y="1332253"/>
                  <a:pt x="2217978" y="1340992"/>
                </a:cubicBezTo>
                <a:cubicBezTo>
                  <a:pt x="2209239" y="1349731"/>
                  <a:pt x="2197387" y="1354640"/>
                  <a:pt x="2185028" y="1354640"/>
                </a:cubicBezTo>
                <a:lnTo>
                  <a:pt x="46598" y="1354640"/>
                </a:lnTo>
                <a:cubicBezTo>
                  <a:pt x="34240" y="1354640"/>
                  <a:pt x="22387" y="1349731"/>
                  <a:pt x="13648" y="1340992"/>
                </a:cubicBezTo>
                <a:cubicBezTo>
                  <a:pt x="4909" y="1332253"/>
                  <a:pt x="0" y="1320400"/>
                  <a:pt x="0" y="1308042"/>
                </a:cubicBezTo>
                <a:lnTo>
                  <a:pt x="0" y="46598"/>
                </a:lnTo>
                <a:cubicBezTo>
                  <a:pt x="0" y="34240"/>
                  <a:pt x="4909" y="22387"/>
                  <a:pt x="13648" y="13648"/>
                </a:cubicBezTo>
                <a:cubicBezTo>
                  <a:pt x="22387" y="4909"/>
                  <a:pt x="34240" y="0"/>
                  <a:pt x="46598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2349CFD8-B020-6C62-C663-8130E843ADAA}"/>
              </a:ext>
            </a:extLst>
          </p:cNvPr>
          <p:cNvSpPr/>
          <p:nvPr/>
        </p:nvSpPr>
        <p:spPr>
          <a:xfrm>
            <a:off x="983679" y="2705100"/>
            <a:ext cx="16253792" cy="1359876"/>
          </a:xfrm>
          <a:custGeom>
            <a:avLst/>
            <a:gdLst/>
            <a:ahLst/>
            <a:cxnLst/>
            <a:rect l="l" t="t" r="r" b="b"/>
            <a:pathLst>
              <a:path w="2231626" h="1354640">
                <a:moveTo>
                  <a:pt x="46598" y="0"/>
                </a:moveTo>
                <a:lnTo>
                  <a:pt x="2185028" y="0"/>
                </a:lnTo>
                <a:cubicBezTo>
                  <a:pt x="2197387" y="0"/>
                  <a:pt x="2209239" y="4909"/>
                  <a:pt x="2217978" y="13648"/>
                </a:cubicBezTo>
                <a:cubicBezTo>
                  <a:pt x="2226717" y="22387"/>
                  <a:pt x="2231626" y="34240"/>
                  <a:pt x="2231626" y="46598"/>
                </a:cubicBezTo>
                <a:lnTo>
                  <a:pt x="2231626" y="1308042"/>
                </a:lnTo>
                <a:cubicBezTo>
                  <a:pt x="2231626" y="1320400"/>
                  <a:pt x="2226717" y="1332253"/>
                  <a:pt x="2217978" y="1340992"/>
                </a:cubicBezTo>
                <a:cubicBezTo>
                  <a:pt x="2209239" y="1349731"/>
                  <a:pt x="2197387" y="1354640"/>
                  <a:pt x="2185028" y="1354640"/>
                </a:cubicBezTo>
                <a:lnTo>
                  <a:pt x="46598" y="1354640"/>
                </a:lnTo>
                <a:cubicBezTo>
                  <a:pt x="34240" y="1354640"/>
                  <a:pt x="22387" y="1349731"/>
                  <a:pt x="13648" y="1340992"/>
                </a:cubicBezTo>
                <a:cubicBezTo>
                  <a:pt x="4909" y="1332253"/>
                  <a:pt x="0" y="1320400"/>
                  <a:pt x="0" y="1308042"/>
                </a:cubicBezTo>
                <a:lnTo>
                  <a:pt x="0" y="46598"/>
                </a:lnTo>
                <a:cubicBezTo>
                  <a:pt x="0" y="34240"/>
                  <a:pt x="4909" y="22387"/>
                  <a:pt x="13648" y="13648"/>
                </a:cubicBezTo>
                <a:cubicBezTo>
                  <a:pt x="22387" y="4909"/>
                  <a:pt x="34240" y="0"/>
                  <a:pt x="46598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</p:sp>
      <p:sp>
        <p:nvSpPr>
          <p:cNvPr id="3" name="TextBox 3"/>
          <p:cNvSpPr txBox="1"/>
          <p:nvPr/>
        </p:nvSpPr>
        <p:spPr>
          <a:xfrm>
            <a:off x="1006871" y="942975"/>
            <a:ext cx="16230600" cy="64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 Italics"/>
              </a:rPr>
              <a:t>Concurrency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143000" y="3086100"/>
            <a:ext cx="1623062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400" b="1" dirty="0" err="1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여러</a:t>
            </a:r>
            <a:r>
              <a:rPr lang="en-US" sz="2400" b="1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스레드가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동시에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실행되는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상황에서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데이터의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일관성과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정확성을</a:t>
            </a:r>
            <a:r>
              <a:rPr lang="en-US" sz="2400" b="1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유지하기</a:t>
            </a:r>
            <a:r>
              <a:rPr lang="en-US" sz="2400" b="1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위한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기술과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접근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방법</a:t>
            </a:r>
            <a:r>
              <a:rPr lang="en-US" sz="2400" b="1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sz="24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C27AB-4A4E-08A9-DA0D-9B94C9A73F79}"/>
              </a:ext>
            </a:extLst>
          </p:cNvPr>
          <p:cNvSpPr txBox="1"/>
          <p:nvPr/>
        </p:nvSpPr>
        <p:spPr>
          <a:xfrm>
            <a:off x="9829800" y="5219700"/>
            <a:ext cx="9144000" cy="2185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altLang="ko-Kore-KR" sz="2400" b="1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Locking</a:t>
            </a:r>
            <a:endParaRPr lang="en-US" altLang="ko-Kore-KR" sz="24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altLang="ko-Kore-KR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트랜잭션</a:t>
            </a:r>
            <a:endParaRPr lang="en-US" altLang="ko-Kore-KR" sz="24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altLang="ko-Kore-KR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MVCC(Multi-Version Concurrency Control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altLang="ko-Kore-KR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동시성</a:t>
            </a:r>
            <a:r>
              <a:rPr lang="en-US" altLang="ko-Kore-KR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  <a:r>
              <a:rPr lang="en-US" altLang="ko-Kore-KR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알고리즘</a:t>
            </a:r>
            <a:endParaRPr lang="en-US" altLang="ko-Kore-KR" sz="24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3B1A4-4746-F91D-CC83-6BF553A50750}"/>
              </a:ext>
            </a:extLst>
          </p:cNvPr>
          <p:cNvSpPr txBox="1"/>
          <p:nvPr/>
        </p:nvSpPr>
        <p:spPr>
          <a:xfrm>
            <a:off x="990600" y="4686300"/>
            <a:ext cx="4038600" cy="2724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199"/>
              </a:lnSpc>
            </a:pPr>
            <a:endParaRPr lang="en-US" altLang="ko-Kore-KR" sz="24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altLang="ko-Kore-KR" sz="2400" b="1" dirty="0" err="1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lang="en-US" altLang="ko-Kore-KR" sz="2400" b="1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일관성</a:t>
            </a:r>
            <a:r>
              <a:rPr lang="en-US" altLang="ko-Kore-KR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altLang="ko-Kore-KR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lang="en-US" altLang="ko-Kore-KR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무결성</a:t>
            </a:r>
            <a:endParaRPr lang="en-US" altLang="ko-Kore-KR" sz="24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altLang="ko-Kore-KR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데드락</a:t>
            </a:r>
            <a:r>
              <a:rPr lang="en-US" altLang="ko-Kore-KR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회피</a:t>
            </a:r>
            <a:endParaRPr lang="en-US" altLang="ko-Kore-KR" sz="24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altLang="ko-Kore-KR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성능</a:t>
            </a:r>
            <a:r>
              <a:rPr lang="en-US" altLang="ko-Kore-KR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최적화</a:t>
            </a:r>
            <a:endParaRPr lang="en-US" altLang="ko-Kore-KR" sz="24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AD9CFD-5B30-FF9C-E62B-C56FE6BEDC83}"/>
              </a:ext>
            </a:extLst>
          </p:cNvPr>
          <p:cNvSpPr txBox="1"/>
          <p:nvPr/>
        </p:nvSpPr>
        <p:spPr>
          <a:xfrm>
            <a:off x="940044" y="2020012"/>
            <a:ext cx="9491868" cy="582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199"/>
              </a:lnSpc>
            </a:pPr>
            <a:r>
              <a:rPr lang="en-US" altLang="ko-Kore-KR" sz="2800" b="1" i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동시성제어</a:t>
            </a:r>
            <a:r>
              <a:rPr lang="en-US" altLang="ko-Kore-KR" sz="2800" b="1" i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(Concurrency Control) 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4630400" y="9182100"/>
            <a:ext cx="3360161" cy="884340"/>
            <a:chOff x="14630400" y="9182100"/>
            <a:chExt cx="3360161" cy="884340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D6CC0559-E52E-E599-0254-73E297E7E08F}"/>
                </a:ext>
              </a:extLst>
            </p:cNvPr>
            <p:cNvSpPr/>
            <p:nvPr/>
          </p:nvSpPr>
          <p:spPr>
            <a:xfrm>
              <a:off x="16840200" y="9182100"/>
              <a:ext cx="1150361" cy="884340"/>
            </a:xfrm>
            <a:custGeom>
              <a:avLst/>
              <a:gdLst/>
              <a:ahLst/>
              <a:cxnLst/>
              <a:rect l="l" t="t" r="r" b="b"/>
              <a:pathLst>
                <a:path w="1150361" h="884340">
                  <a:moveTo>
                    <a:pt x="0" y="0"/>
                  </a:moveTo>
                  <a:lnTo>
                    <a:pt x="1150361" y="0"/>
                  </a:lnTo>
                  <a:lnTo>
                    <a:pt x="1150361" y="884340"/>
                  </a:lnTo>
                  <a:lnTo>
                    <a:pt x="0" y="884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8F1293-EB9F-34FB-3253-3736553EC5F8}"/>
                </a:ext>
              </a:extLst>
            </p:cNvPr>
            <p:cNvSpPr txBox="1"/>
            <p:nvPr/>
          </p:nvSpPr>
          <p:spPr>
            <a:xfrm>
              <a:off x="14630400" y="9334500"/>
              <a:ext cx="2129266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Designed </a:t>
              </a:r>
            </a:p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AI</a:t>
              </a:r>
              <a:endParaRPr lang="en-US" sz="2986" spc="14" dirty="0">
                <a:solidFill>
                  <a:srgbClr val="2B2C30"/>
                </a:solidFill>
                <a:latin typeface="Playfair Display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914400" y="4610100"/>
            <a:ext cx="3092513" cy="5824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199"/>
              </a:lnSpc>
            </a:pPr>
            <a:r>
              <a:rPr lang="en-US" altLang="ko-Kore-KR" sz="2800" b="1" i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동시성</a:t>
            </a:r>
            <a:r>
              <a:rPr lang="en-US" altLang="ko-Kore-KR" sz="2800" b="1" i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2800" b="1" i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제어의</a:t>
            </a:r>
            <a:r>
              <a:rPr lang="en-US" altLang="ko-Kore-KR" sz="2800" b="1" i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2800" b="1" i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목표</a:t>
            </a:r>
            <a:endParaRPr lang="en-US" altLang="ko-Kore-KR" sz="2800" b="1" i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829800" y="4610100"/>
            <a:ext cx="2754280" cy="5824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199"/>
              </a:lnSpc>
            </a:pPr>
            <a:r>
              <a:rPr lang="en-US" altLang="ko-Kore-KR" sz="2800" b="1" i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동시성</a:t>
            </a:r>
            <a:r>
              <a:rPr lang="en-US" altLang="ko-Kore-KR" sz="2800" b="1" i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2800" b="1" i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  <a:r>
              <a:rPr lang="en-US" altLang="ko-Kore-KR" sz="2800" b="1" i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2800" b="1" i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기법</a:t>
            </a:r>
            <a:endParaRPr lang="en-US" altLang="ko-Kore-KR" sz="2800" b="1" i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2349CFD8-B020-6C62-C663-8130E843ADAA}"/>
              </a:ext>
            </a:extLst>
          </p:cNvPr>
          <p:cNvSpPr/>
          <p:nvPr/>
        </p:nvSpPr>
        <p:spPr>
          <a:xfrm>
            <a:off x="1066800" y="2705100"/>
            <a:ext cx="16253792" cy="1359876"/>
          </a:xfrm>
          <a:custGeom>
            <a:avLst/>
            <a:gdLst/>
            <a:ahLst/>
            <a:cxnLst/>
            <a:rect l="l" t="t" r="r" b="b"/>
            <a:pathLst>
              <a:path w="2231626" h="1354640">
                <a:moveTo>
                  <a:pt x="46598" y="0"/>
                </a:moveTo>
                <a:lnTo>
                  <a:pt x="2185028" y="0"/>
                </a:lnTo>
                <a:cubicBezTo>
                  <a:pt x="2197387" y="0"/>
                  <a:pt x="2209239" y="4909"/>
                  <a:pt x="2217978" y="13648"/>
                </a:cubicBezTo>
                <a:cubicBezTo>
                  <a:pt x="2226717" y="22387"/>
                  <a:pt x="2231626" y="34240"/>
                  <a:pt x="2231626" y="46598"/>
                </a:cubicBezTo>
                <a:lnTo>
                  <a:pt x="2231626" y="1308042"/>
                </a:lnTo>
                <a:cubicBezTo>
                  <a:pt x="2231626" y="1320400"/>
                  <a:pt x="2226717" y="1332253"/>
                  <a:pt x="2217978" y="1340992"/>
                </a:cubicBezTo>
                <a:cubicBezTo>
                  <a:pt x="2209239" y="1349731"/>
                  <a:pt x="2197387" y="1354640"/>
                  <a:pt x="2185028" y="1354640"/>
                </a:cubicBezTo>
                <a:lnTo>
                  <a:pt x="46598" y="1354640"/>
                </a:lnTo>
                <a:cubicBezTo>
                  <a:pt x="34240" y="1354640"/>
                  <a:pt x="22387" y="1349731"/>
                  <a:pt x="13648" y="1340992"/>
                </a:cubicBezTo>
                <a:cubicBezTo>
                  <a:pt x="4909" y="1332253"/>
                  <a:pt x="0" y="1320400"/>
                  <a:pt x="0" y="1308042"/>
                </a:cubicBezTo>
                <a:lnTo>
                  <a:pt x="0" y="46598"/>
                </a:lnTo>
                <a:cubicBezTo>
                  <a:pt x="0" y="34240"/>
                  <a:pt x="4909" y="22387"/>
                  <a:pt x="13648" y="13648"/>
                </a:cubicBezTo>
                <a:cubicBezTo>
                  <a:pt x="22387" y="4909"/>
                  <a:pt x="34240" y="0"/>
                  <a:pt x="46598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</p:sp>
      <p:sp>
        <p:nvSpPr>
          <p:cNvPr id="3" name="TextBox 3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14" b="0" i="0" u="none" strike="noStrike" kern="1200" cap="none" spc="843" normalizeH="0" baseline="0" noProof="0" dirty="0" smtClean="0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Public Sans Bold Italics"/>
                <a:ea typeface="+mn-ea"/>
                <a:cs typeface="+mn-cs"/>
              </a:rPr>
              <a:t>Concurrency-MUTEX</a:t>
            </a:r>
            <a:endParaRPr kumimoji="0" lang="en-US" sz="3714" b="0" i="0" u="none" strike="noStrike" kern="1200" cap="none" spc="843" normalizeH="0" baseline="0" noProof="0" dirty="0">
              <a:ln>
                <a:noFill/>
              </a:ln>
              <a:solidFill>
                <a:srgbClr val="2B2C30"/>
              </a:solidFill>
              <a:effectLst/>
              <a:uLnTx/>
              <a:uFillTx/>
              <a:latin typeface="Public Sans Bold Italics"/>
              <a:ea typeface="+mn-ea"/>
              <a:cs typeface="+mn-cs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AD9CFD-5B30-FF9C-E62B-C56FE6BEDC83}"/>
              </a:ext>
            </a:extLst>
          </p:cNvPr>
          <p:cNvSpPr txBox="1"/>
          <p:nvPr/>
        </p:nvSpPr>
        <p:spPr>
          <a:xfrm>
            <a:off x="940044" y="2020012"/>
            <a:ext cx="9491868" cy="582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1200" cap="none" spc="0" normalizeH="0" baseline="0" noProof="0" dirty="0" err="1" smtClean="0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뮤텍스</a:t>
            </a:r>
            <a:r>
              <a:rPr kumimoji="0" lang="en-US" altLang="ko-KR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(MUTEX)</a:t>
            </a:r>
            <a:endParaRPr kumimoji="0" lang="en-US" altLang="ko-Kore-KR" sz="2800" b="1" i="1" u="none" strike="noStrike" kern="1200" cap="none" spc="0" normalizeH="0" baseline="0" noProof="0" dirty="0">
              <a:ln>
                <a:noFill/>
              </a:ln>
              <a:solidFill>
                <a:srgbClr val="2B2C30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4630400" y="9182100"/>
            <a:ext cx="3360161" cy="884340"/>
            <a:chOff x="14630400" y="9182100"/>
            <a:chExt cx="3360161" cy="884340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D6CC0559-E52E-E599-0254-73E297E7E08F}"/>
                </a:ext>
              </a:extLst>
            </p:cNvPr>
            <p:cNvSpPr/>
            <p:nvPr/>
          </p:nvSpPr>
          <p:spPr>
            <a:xfrm>
              <a:off x="16840200" y="9182100"/>
              <a:ext cx="1150361" cy="884340"/>
            </a:xfrm>
            <a:custGeom>
              <a:avLst/>
              <a:gdLst/>
              <a:ahLst/>
              <a:cxnLst/>
              <a:rect l="l" t="t" r="r" b="b"/>
              <a:pathLst>
                <a:path w="1150361" h="884340">
                  <a:moveTo>
                    <a:pt x="0" y="0"/>
                  </a:moveTo>
                  <a:lnTo>
                    <a:pt x="1150361" y="0"/>
                  </a:lnTo>
                  <a:lnTo>
                    <a:pt x="1150361" y="884340"/>
                  </a:lnTo>
                  <a:lnTo>
                    <a:pt x="0" y="884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8F1293-EB9F-34FB-3253-3736553EC5F8}"/>
                </a:ext>
              </a:extLst>
            </p:cNvPr>
            <p:cNvSpPr txBox="1"/>
            <p:nvPr/>
          </p:nvSpPr>
          <p:spPr>
            <a:xfrm>
              <a:off x="14630400" y="9334500"/>
              <a:ext cx="2129266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271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86" b="0" i="0" u="none" strike="noStrike" kern="1200" cap="none" spc="14" normalizeH="0" baseline="0" noProof="0" dirty="0" smtClean="0">
                  <a:ln>
                    <a:noFill/>
                  </a:ln>
                  <a:solidFill>
                    <a:srgbClr val="2B2C30"/>
                  </a:solidFill>
                  <a:effectLst/>
                  <a:uLnTx/>
                  <a:uFillTx/>
                  <a:latin typeface="Playfair Display"/>
                  <a:ea typeface="+mn-ea"/>
                  <a:cs typeface="+mn-cs"/>
                </a:rPr>
                <a:t>Designed </a:t>
              </a:r>
            </a:p>
            <a:p>
              <a:pPr marL="0" marR="0" lvl="0" indent="0" algn="r" defTabSz="914400" rtl="0" eaLnBrk="1" fontAlgn="auto" latinLnBrk="0" hangingPunct="1">
                <a:lnSpc>
                  <a:spcPts val="271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86" b="0" i="0" u="none" strike="noStrike" kern="1200" cap="none" spc="14" normalizeH="0" baseline="0" noProof="0" dirty="0" smtClean="0">
                  <a:ln>
                    <a:noFill/>
                  </a:ln>
                  <a:solidFill>
                    <a:srgbClr val="2B2C30"/>
                  </a:solidFill>
                  <a:effectLst/>
                  <a:uLnTx/>
                  <a:uFillTx/>
                  <a:latin typeface="Playfair Display"/>
                  <a:ea typeface="+mn-ea"/>
                  <a:cs typeface="+mn-cs"/>
                </a:rPr>
                <a:t>AI</a:t>
              </a:r>
              <a:endParaRPr kumimoji="0" lang="en-US" sz="2986" b="0" i="0" u="none" strike="noStrike" kern="1200" cap="none" spc="14" normalizeH="0" baseline="0" noProof="0" dirty="0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Playfair Display"/>
                <a:ea typeface="+mn-ea"/>
                <a:cs typeface="+mn-cs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55897" y="4305300"/>
            <a:ext cx="10779143" cy="4724400"/>
            <a:chOff x="3855897" y="4305300"/>
            <a:chExt cx="10779143" cy="47244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702" b="71183" l="8898" r="92214">
                          <a14:foregroundMark x1="13498" y1="22008" x2="10819" y2="26066"/>
                          <a14:foregroundMark x1="49798" y1="47524" x2="52477" y2="47524"/>
                          <a14:foregroundMark x1="46512" y1="38790" x2="55915" y2="387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21" b="23954"/>
            <a:stretch/>
          </p:blipFill>
          <p:spPr>
            <a:xfrm>
              <a:off x="3855897" y="4305300"/>
              <a:ext cx="10779143" cy="47244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067800" y="5676900"/>
              <a:ext cx="587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wait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31442" y="6145768"/>
              <a:ext cx="861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release</a:t>
              </a:r>
              <a:endParaRPr lang="ko-KR" altLang="en-US" dirty="0"/>
            </a:p>
          </p:txBody>
        </p:sp>
      </p:grpSp>
      <p:sp>
        <p:nvSpPr>
          <p:cNvPr id="21" name="TextBox 5"/>
          <p:cNvSpPr txBox="1"/>
          <p:nvPr/>
        </p:nvSpPr>
        <p:spPr>
          <a:xfrm>
            <a:off x="1143000" y="2857500"/>
            <a:ext cx="16230623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ko-KR" altLang="en-US" sz="2400" b="1" dirty="0" smtClean="0">
                <a:solidFill>
                  <a:srgbClr val="2B2C30"/>
                </a:solidFill>
                <a:latin typeface="NanumGothic" panose="020B0600000101010101" charset="-127"/>
                <a:ea typeface="NanumGothic" panose="020B0600000101010101" charset="-127"/>
              </a:rPr>
              <a:t>멀티스레드를 활용할 때 상호 배제를 위한 동기화 기법</a:t>
            </a:r>
            <a:r>
              <a:rPr lang="en-US" altLang="ko-KR" sz="2400" b="1" dirty="0" smtClean="0">
                <a:solidFill>
                  <a:srgbClr val="2B2C30"/>
                </a:solidFill>
                <a:latin typeface="NanumGothic" panose="020B0600000101010101" charset="-127"/>
                <a:ea typeface="NanumGothic" panose="020B0600000101010101" charset="-127"/>
              </a:rPr>
              <a:t>.</a:t>
            </a:r>
          </a:p>
          <a:p>
            <a:pPr>
              <a:lnSpc>
                <a:spcPts val="4199"/>
              </a:lnSpc>
            </a:pPr>
            <a:r>
              <a:rPr lang="ko-KR" altLang="en-US" sz="2400" b="1" dirty="0" smtClean="0">
                <a:solidFill>
                  <a:srgbClr val="2B2C30"/>
                </a:solidFill>
                <a:latin typeface="NanumGothic" panose="020B0600000101010101" charset="-127"/>
                <a:ea typeface="NanumGothic" panose="020B0600000101010101" charset="-127"/>
              </a:rPr>
              <a:t>여러 스레드가 공유 자원에 동시 접근하지 못하도록 제어</a:t>
            </a:r>
            <a:endParaRPr lang="en-US" sz="2400" b="1" dirty="0">
              <a:solidFill>
                <a:srgbClr val="2B2C30"/>
              </a:solidFill>
              <a:latin typeface="NanumGothic" panose="020B0600000101010101" charset="-127"/>
              <a:ea typeface="Nanum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04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06871" y="952500"/>
            <a:ext cx="16230600" cy="573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6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14" b="0" i="0" u="none" strike="noStrike" kern="1200" cap="none" spc="752" normalizeH="0" baseline="0" noProof="0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Public Sans Bold Italics"/>
                <a:ea typeface="+mn-ea"/>
                <a:cs typeface="+mn-cs"/>
              </a:rPr>
              <a:t>Compare Time Between Single Thread and Multi thread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62000" y="2019300"/>
            <a:ext cx="7391400" cy="7884256"/>
            <a:chOff x="762000" y="2019300"/>
            <a:chExt cx="7391400" cy="7884256"/>
          </a:xfrm>
        </p:grpSpPr>
        <p:graphicFrame>
          <p:nvGraphicFramePr>
            <p:cNvPr id="13" name="차트 12"/>
            <p:cNvGraphicFramePr/>
            <p:nvPr>
              <p:extLst>
                <p:ext uri="{D42A27DB-BD31-4B8C-83A1-F6EECF244321}">
                  <p14:modId xmlns:p14="http://schemas.microsoft.com/office/powerpoint/2010/main" val="2602078195"/>
                </p:ext>
              </p:extLst>
            </p:nvPr>
          </p:nvGraphicFramePr>
          <p:xfrm>
            <a:off x="762000" y="2141682"/>
            <a:ext cx="7391400" cy="77618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20" name="그룹 19"/>
            <p:cNvGrpSpPr/>
            <p:nvPr/>
          </p:nvGrpSpPr>
          <p:grpSpPr>
            <a:xfrm>
              <a:off x="1905000" y="3086100"/>
              <a:ext cx="762000" cy="381000"/>
              <a:chOff x="3505200" y="5448300"/>
              <a:chExt cx="762000" cy="381000"/>
            </a:xfrm>
          </p:grpSpPr>
          <p:sp>
            <p:nvSpPr>
              <p:cNvPr id="18" name="물결 17"/>
              <p:cNvSpPr/>
              <p:nvPr/>
            </p:nvSpPr>
            <p:spPr>
              <a:xfrm>
                <a:off x="3505200" y="5448300"/>
                <a:ext cx="381000" cy="381000"/>
              </a:xfrm>
              <a:prstGeom prst="wav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물결 18"/>
              <p:cNvSpPr/>
              <p:nvPr/>
            </p:nvSpPr>
            <p:spPr>
              <a:xfrm>
                <a:off x="3886200" y="5448300"/>
                <a:ext cx="381000" cy="381000"/>
              </a:xfrm>
              <a:prstGeom prst="wav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2057400" y="201930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220</a:t>
              </a:r>
              <a:endParaRPr lang="ko-KR" altLang="en-US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534400" y="1333500"/>
            <a:ext cx="7543800" cy="8077200"/>
            <a:chOff x="8534400" y="1333500"/>
            <a:chExt cx="7543800" cy="8077200"/>
          </a:xfrm>
        </p:grpSpPr>
        <p:graphicFrame>
          <p:nvGraphicFramePr>
            <p:cNvPr id="17" name="차트 16"/>
            <p:cNvGraphicFramePr/>
            <p:nvPr>
              <p:extLst>
                <p:ext uri="{D42A27DB-BD31-4B8C-83A1-F6EECF244321}">
                  <p14:modId xmlns:p14="http://schemas.microsoft.com/office/powerpoint/2010/main" val="2759002767"/>
                </p:ext>
              </p:extLst>
            </p:nvPr>
          </p:nvGraphicFramePr>
          <p:xfrm>
            <a:off x="8534400" y="1333500"/>
            <a:ext cx="7543800" cy="8077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1" name="물결 20"/>
            <p:cNvSpPr/>
            <p:nvPr/>
          </p:nvSpPr>
          <p:spPr>
            <a:xfrm>
              <a:off x="10058400" y="3009900"/>
              <a:ext cx="381000" cy="381000"/>
            </a:xfrm>
            <a:prstGeom prst="wav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829800" y="201930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190</a:t>
              </a:r>
              <a:endParaRPr lang="ko-KR" altLang="en-US" dirty="0"/>
            </a:p>
          </p:txBody>
        </p:sp>
      </p:grpSp>
      <p:sp>
        <p:nvSpPr>
          <p:cNvPr id="14" name="Freeform 3">
            <a:extLst>
              <a:ext uri="{FF2B5EF4-FFF2-40B4-BE49-F238E27FC236}">
                <a16:creationId xmlns:a16="http://schemas.microsoft.com/office/drawing/2014/main" id="{D6CC0559-E52E-E599-0254-73E297E7E08F}"/>
              </a:ext>
            </a:extLst>
          </p:cNvPr>
          <p:cNvSpPr/>
          <p:nvPr/>
        </p:nvSpPr>
        <p:spPr>
          <a:xfrm>
            <a:off x="16840200" y="9182100"/>
            <a:ext cx="1150361" cy="884340"/>
          </a:xfrm>
          <a:custGeom>
            <a:avLst/>
            <a:gdLst/>
            <a:ahLst/>
            <a:cxnLst/>
            <a:rect l="l" t="t" r="r" b="b"/>
            <a:pathLst>
              <a:path w="1150361" h="884340">
                <a:moveTo>
                  <a:pt x="0" y="0"/>
                </a:moveTo>
                <a:lnTo>
                  <a:pt x="1150361" y="0"/>
                </a:lnTo>
                <a:lnTo>
                  <a:pt x="1150361" y="884340"/>
                </a:lnTo>
                <a:lnTo>
                  <a:pt x="0" y="884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E8F1293-EB9F-34FB-3253-3736553EC5F8}"/>
              </a:ext>
            </a:extLst>
          </p:cNvPr>
          <p:cNvSpPr txBox="1"/>
          <p:nvPr/>
        </p:nvSpPr>
        <p:spPr>
          <a:xfrm>
            <a:off x="14630400" y="9334500"/>
            <a:ext cx="2129266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717"/>
              </a:lnSpc>
            </a:pPr>
            <a:r>
              <a:rPr lang="en-US" sz="2986" spc="14" dirty="0" smtClean="0">
                <a:solidFill>
                  <a:srgbClr val="2B2C30"/>
                </a:solidFill>
                <a:latin typeface="Playfair Display"/>
              </a:rPr>
              <a:t>Designed </a:t>
            </a:r>
          </a:p>
          <a:p>
            <a:pPr algn="r">
              <a:lnSpc>
                <a:spcPts val="2717"/>
              </a:lnSpc>
            </a:pPr>
            <a:r>
              <a:rPr lang="en-US" sz="2986" spc="14" dirty="0" smtClean="0">
                <a:solidFill>
                  <a:srgbClr val="2B2C30"/>
                </a:solidFill>
                <a:latin typeface="Playfair Display"/>
              </a:rPr>
              <a:t>AI</a:t>
            </a:r>
            <a:endParaRPr lang="en-US" sz="2986" spc="14" dirty="0">
              <a:solidFill>
                <a:srgbClr val="2B2C30"/>
              </a:solidFill>
              <a:latin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5619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203700"/>
            <a:ext cx="16500437" cy="1694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0"/>
              </a:lnSpc>
            </a:pPr>
            <a:r>
              <a:rPr lang="en-US" sz="11000" spc="55" dirty="0">
                <a:solidFill>
                  <a:srgbClr val="2B2C30"/>
                </a:solidFill>
                <a:latin typeface="Playfair Display Bold Italics"/>
              </a:rPr>
              <a:t>Value of this project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4630400" y="9182100"/>
            <a:ext cx="3360161" cy="884340"/>
            <a:chOff x="14630400" y="9182100"/>
            <a:chExt cx="3360161" cy="88434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D6CC0559-E52E-E599-0254-73E297E7E08F}"/>
                </a:ext>
              </a:extLst>
            </p:cNvPr>
            <p:cNvSpPr/>
            <p:nvPr/>
          </p:nvSpPr>
          <p:spPr>
            <a:xfrm>
              <a:off x="16840200" y="9182100"/>
              <a:ext cx="1150361" cy="884340"/>
            </a:xfrm>
            <a:custGeom>
              <a:avLst/>
              <a:gdLst/>
              <a:ahLst/>
              <a:cxnLst/>
              <a:rect l="l" t="t" r="r" b="b"/>
              <a:pathLst>
                <a:path w="1150361" h="884340">
                  <a:moveTo>
                    <a:pt x="0" y="0"/>
                  </a:moveTo>
                  <a:lnTo>
                    <a:pt x="1150361" y="0"/>
                  </a:lnTo>
                  <a:lnTo>
                    <a:pt x="1150361" y="884340"/>
                  </a:lnTo>
                  <a:lnTo>
                    <a:pt x="0" y="884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8F1293-EB9F-34FB-3253-3736553EC5F8}"/>
                </a:ext>
              </a:extLst>
            </p:cNvPr>
            <p:cNvSpPr txBox="1"/>
            <p:nvPr/>
          </p:nvSpPr>
          <p:spPr>
            <a:xfrm>
              <a:off x="14630400" y="9334500"/>
              <a:ext cx="2129266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Designed </a:t>
              </a:r>
            </a:p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AI</a:t>
              </a:r>
              <a:endParaRPr lang="en-US" sz="2986" spc="14" dirty="0">
                <a:solidFill>
                  <a:srgbClr val="2B2C30"/>
                </a:solidFill>
                <a:latin typeface="Playfair Displa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4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14" b="0" i="0" u="none" strike="noStrike" kern="1200" cap="none" spc="843" normalizeH="0" baseline="0" noProof="0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Public Sans Bold Italics"/>
                <a:ea typeface="+mn-ea"/>
                <a:cs typeface="+mn-cs"/>
              </a:rPr>
              <a:t>Value of this project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028711" y="154830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rot="5400000">
            <a:off x="8818007" y="3488293"/>
            <a:ext cx="1143000" cy="491014"/>
          </a:xfrm>
          <a:custGeom>
            <a:avLst/>
            <a:gdLst/>
            <a:ahLst/>
            <a:cxnLst/>
            <a:rect l="l" t="t" r="r" b="b"/>
            <a:pathLst>
              <a:path w="2861726" h="491014">
                <a:moveTo>
                  <a:pt x="0" y="0"/>
                </a:moveTo>
                <a:lnTo>
                  <a:pt x="2861727" y="0"/>
                </a:lnTo>
                <a:lnTo>
                  <a:pt x="2861727" y="491014"/>
                </a:lnTo>
                <a:lnTo>
                  <a:pt x="0" y="491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36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257800" y="2400300"/>
            <a:ext cx="8279578" cy="502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1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14" normalizeH="0" baseline="0" noProof="0" dirty="0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NanumGothic" panose="020B0600000101010101" charset="-127"/>
                <a:ea typeface="NanumGothic" panose="020B0600000101010101" charset="-127"/>
              </a:rPr>
              <a:t>AI model </a:t>
            </a:r>
            <a:r>
              <a:rPr kumimoji="0" lang="en-US" sz="3200" b="1" i="0" u="none" strike="noStrike" kern="1200" cap="none" spc="14" normalizeH="0" baseline="0" noProof="0" dirty="0" err="1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NanumGothic" panose="020B0600000101010101" charset="-127"/>
                <a:ea typeface="NanumGothic" panose="020B0600000101010101" charset="-127"/>
              </a:rPr>
              <a:t>개발</a:t>
            </a:r>
            <a:r>
              <a:rPr kumimoji="0" lang="en-US" sz="3200" b="1" i="0" u="none" strike="noStrike" kern="1200" cap="none" spc="14" normalizeH="0" baseline="0" noProof="0" dirty="0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NanumGothic" panose="020B0600000101010101" charset="-127"/>
                <a:ea typeface="NanumGothic" panose="020B0600000101010101" charset="-127"/>
              </a:rPr>
              <a:t> </a:t>
            </a:r>
            <a:r>
              <a:rPr kumimoji="0" lang="en-US" sz="3200" b="1" i="0" u="none" strike="noStrike" kern="1200" cap="none" spc="14" normalizeH="0" baseline="0" noProof="0" dirty="0" err="1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NanumGothic" panose="020B0600000101010101" charset="-127"/>
                <a:ea typeface="NanumGothic" panose="020B0600000101010101" charset="-127"/>
              </a:rPr>
              <a:t>적용시</a:t>
            </a:r>
            <a:r>
              <a:rPr kumimoji="0" lang="en-US" sz="3200" b="1" i="0" u="none" strike="noStrike" kern="1200" cap="none" spc="14" normalizeH="0" baseline="0" noProof="0" dirty="0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NanumGothic" panose="020B0600000101010101" charset="-127"/>
                <a:ea typeface="NanumGothic" panose="020B0600000101010101" charset="-127"/>
              </a:rPr>
              <a:t> </a:t>
            </a:r>
            <a:r>
              <a:rPr kumimoji="0" lang="en-US" sz="3200" b="1" i="0" u="none" strike="noStrike" kern="1200" cap="none" spc="14" normalizeH="0" baseline="0" noProof="0" dirty="0" err="1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NanumGothic" panose="020B0600000101010101" charset="-127"/>
                <a:ea typeface="NanumGothic" panose="020B0600000101010101" charset="-127"/>
              </a:rPr>
              <a:t>자원을</a:t>
            </a:r>
            <a:r>
              <a:rPr kumimoji="0" lang="en-US" sz="3200" b="1" i="0" u="none" strike="noStrike" kern="1200" cap="none" spc="14" normalizeH="0" baseline="0" noProof="0" dirty="0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NanumGothic" panose="020B0600000101010101" charset="-127"/>
                <a:ea typeface="NanumGothic" panose="020B0600000101010101" charset="-127"/>
              </a:rPr>
              <a:t> </a:t>
            </a:r>
            <a:r>
              <a:rPr kumimoji="0" lang="en-US" sz="3200" b="1" i="0" u="none" strike="noStrike" kern="1200" cap="none" spc="14" normalizeH="0" baseline="0" noProof="0" dirty="0" err="1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NanumGothic" panose="020B0600000101010101" charset="-127"/>
                <a:ea typeface="NanumGothic" panose="020B0600000101010101" charset="-127"/>
              </a:rPr>
              <a:t>효율적으로</a:t>
            </a:r>
            <a:r>
              <a:rPr kumimoji="0" lang="en-US" sz="3200" b="1" i="0" u="none" strike="noStrike" kern="1200" cap="none" spc="14" normalizeH="0" baseline="0" noProof="0" dirty="0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NanumGothic" panose="020B0600000101010101" charset="-127"/>
                <a:ea typeface="NanumGothic" panose="020B0600000101010101" charset="-127"/>
              </a:rPr>
              <a:t> </a:t>
            </a:r>
            <a:r>
              <a:rPr kumimoji="0" lang="en-US" sz="3200" b="1" i="0" u="none" strike="noStrike" kern="1200" cap="none" spc="14" normalizeH="0" baseline="0" noProof="0" dirty="0" err="1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NanumGothic" panose="020B0600000101010101" charset="-127"/>
                <a:ea typeface="NanumGothic" panose="020B0600000101010101" charset="-127"/>
              </a:rPr>
              <a:t>활용</a:t>
            </a:r>
            <a:endParaRPr kumimoji="0" lang="en-US" sz="3200" b="1" i="0" u="none" strike="noStrike" kern="1200" cap="none" spc="14" normalizeH="0" baseline="0" noProof="0" dirty="0">
              <a:ln>
                <a:noFill/>
              </a:ln>
              <a:solidFill>
                <a:srgbClr val="2B2C30"/>
              </a:solidFill>
              <a:effectLst/>
              <a:uLnTx/>
              <a:uFillTx/>
              <a:latin typeface="NanumGothic" panose="020B0600000101010101" charset="-127"/>
              <a:ea typeface="NanumGothic" panose="020B0600000101010101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4630400" y="9182100"/>
            <a:ext cx="3360161" cy="884340"/>
            <a:chOff x="14630400" y="9182100"/>
            <a:chExt cx="3360161" cy="884340"/>
          </a:xfrm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D6CC0559-E52E-E599-0254-73E297E7E08F}"/>
                </a:ext>
              </a:extLst>
            </p:cNvPr>
            <p:cNvSpPr/>
            <p:nvPr/>
          </p:nvSpPr>
          <p:spPr>
            <a:xfrm>
              <a:off x="16840200" y="9182100"/>
              <a:ext cx="1150361" cy="884340"/>
            </a:xfrm>
            <a:custGeom>
              <a:avLst/>
              <a:gdLst/>
              <a:ahLst/>
              <a:cxnLst/>
              <a:rect l="l" t="t" r="r" b="b"/>
              <a:pathLst>
                <a:path w="1150361" h="884340">
                  <a:moveTo>
                    <a:pt x="0" y="0"/>
                  </a:moveTo>
                  <a:lnTo>
                    <a:pt x="1150361" y="0"/>
                  </a:lnTo>
                  <a:lnTo>
                    <a:pt x="1150361" y="884340"/>
                  </a:lnTo>
                  <a:lnTo>
                    <a:pt x="0" y="884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8F1293-EB9F-34FB-3253-3736553EC5F8}"/>
                </a:ext>
              </a:extLst>
            </p:cNvPr>
            <p:cNvSpPr txBox="1"/>
            <p:nvPr/>
          </p:nvSpPr>
          <p:spPr>
            <a:xfrm>
              <a:off x="14630400" y="9334500"/>
              <a:ext cx="2129266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Designed </a:t>
              </a:r>
            </a:p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AI</a:t>
              </a:r>
              <a:endParaRPr lang="en-US" sz="2986" spc="14" dirty="0">
                <a:solidFill>
                  <a:srgbClr val="2B2C30"/>
                </a:solidFill>
                <a:latin typeface="Playfair Display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533900"/>
            <a:ext cx="5943600" cy="542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1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"/>
              </a:rPr>
              <a:t>TABLE OF CONTENTS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06871" y="2099426"/>
            <a:ext cx="11024593" cy="7053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34014" lvl="1" indent="-317007">
              <a:lnSpc>
                <a:spcPts val="5491"/>
              </a:lnSpc>
              <a:buFont typeface="Arial"/>
              <a:buChar char="•"/>
            </a:pPr>
            <a:r>
              <a:rPr lang="en-US" sz="2936" dirty="0">
                <a:solidFill>
                  <a:srgbClr val="2B2C30"/>
                </a:solidFill>
                <a:latin typeface="Public Sans Bold Italics"/>
              </a:rPr>
              <a:t>Purpose for development</a:t>
            </a:r>
          </a:p>
          <a:p>
            <a:pPr marL="634014" lvl="1" indent="-317007">
              <a:lnSpc>
                <a:spcPts val="5491"/>
              </a:lnSpc>
              <a:buFont typeface="Arial"/>
              <a:buChar char="•"/>
            </a:pPr>
            <a:r>
              <a:rPr lang="en-US" sz="2936" dirty="0">
                <a:solidFill>
                  <a:srgbClr val="2B2C30"/>
                </a:solidFill>
                <a:latin typeface="Public Sans Bold Italics"/>
              </a:rPr>
              <a:t>Process and complements</a:t>
            </a:r>
          </a:p>
          <a:p>
            <a:pPr marL="1268028" lvl="2" indent="-422676">
              <a:lnSpc>
                <a:spcPts val="5491"/>
              </a:lnSpc>
              <a:buFont typeface="Arial"/>
              <a:buChar char="•"/>
            </a:pPr>
            <a:r>
              <a:rPr lang="en-US" sz="2936" dirty="0">
                <a:solidFill>
                  <a:srgbClr val="2B2C30"/>
                </a:solidFill>
                <a:latin typeface="Public Sans Bold Italics"/>
              </a:rPr>
              <a:t> Data Structures using in Project</a:t>
            </a:r>
          </a:p>
          <a:p>
            <a:pPr marL="1902042" lvl="3" indent="-475511">
              <a:lnSpc>
                <a:spcPts val="5491"/>
              </a:lnSpc>
              <a:buFont typeface="Arial"/>
              <a:buChar char="•"/>
            </a:pPr>
            <a:r>
              <a:rPr lang="en-US" sz="2936" dirty="0">
                <a:solidFill>
                  <a:srgbClr val="2B2C30"/>
                </a:solidFill>
                <a:latin typeface="Public Sans Bold Italics"/>
              </a:rPr>
              <a:t>Linked List</a:t>
            </a:r>
          </a:p>
          <a:p>
            <a:pPr marL="1902042" lvl="3" indent="-475511">
              <a:lnSpc>
                <a:spcPts val="5491"/>
              </a:lnSpc>
              <a:buFont typeface="Arial"/>
              <a:buChar char="•"/>
            </a:pPr>
            <a:r>
              <a:rPr lang="en-US" sz="2936" dirty="0">
                <a:solidFill>
                  <a:srgbClr val="2B2C30"/>
                </a:solidFill>
                <a:latin typeface="Public Sans Bold Italics"/>
              </a:rPr>
              <a:t>Binary </a:t>
            </a:r>
            <a:r>
              <a:rPr lang="en-US" sz="2936" dirty="0" smtClean="0">
                <a:solidFill>
                  <a:srgbClr val="2B2C30"/>
                </a:solidFill>
                <a:latin typeface="Public Sans Bold Italics"/>
              </a:rPr>
              <a:t>Search Tree</a:t>
            </a:r>
            <a:endParaRPr lang="en-US" sz="2936" dirty="0">
              <a:solidFill>
                <a:srgbClr val="2B2C30"/>
              </a:solidFill>
              <a:latin typeface="Public Sans Bold Italics"/>
            </a:endParaRPr>
          </a:p>
          <a:p>
            <a:pPr marL="1902042" lvl="3" indent="-475511">
              <a:lnSpc>
                <a:spcPts val="5491"/>
              </a:lnSpc>
              <a:buFont typeface="Arial"/>
              <a:buChar char="•"/>
            </a:pPr>
            <a:r>
              <a:rPr lang="en-US" sz="2936" dirty="0">
                <a:solidFill>
                  <a:srgbClr val="2B2C30"/>
                </a:solidFill>
                <a:latin typeface="Public Sans Bold Italics"/>
              </a:rPr>
              <a:t>Red-Black Tree</a:t>
            </a:r>
          </a:p>
          <a:p>
            <a:pPr marL="1268028" lvl="2" indent="-422676">
              <a:lnSpc>
                <a:spcPts val="5491"/>
              </a:lnSpc>
              <a:buFont typeface="Arial"/>
              <a:buChar char="•"/>
            </a:pPr>
            <a:r>
              <a:rPr lang="en-US" sz="2936" dirty="0">
                <a:solidFill>
                  <a:srgbClr val="2B2C30"/>
                </a:solidFill>
                <a:latin typeface="Public Sans Bold Italics"/>
              </a:rPr>
              <a:t> Multithreading</a:t>
            </a:r>
          </a:p>
          <a:p>
            <a:pPr marL="1902042" lvl="3" indent="-475511">
              <a:lnSpc>
                <a:spcPts val="5491"/>
              </a:lnSpc>
              <a:buFont typeface="Arial"/>
              <a:buChar char="•"/>
            </a:pPr>
            <a:r>
              <a:rPr lang="en-US" sz="2936" dirty="0">
                <a:solidFill>
                  <a:srgbClr val="2B2C30"/>
                </a:solidFill>
                <a:latin typeface="Public Sans Bold Italics"/>
              </a:rPr>
              <a:t>concept of Concurrency</a:t>
            </a:r>
          </a:p>
          <a:p>
            <a:pPr marL="1268028" lvl="2" indent="-422676">
              <a:lnSpc>
                <a:spcPts val="5491"/>
              </a:lnSpc>
              <a:buFont typeface="Arial"/>
              <a:buChar char="•"/>
            </a:pPr>
            <a:r>
              <a:rPr lang="en-US" sz="2936" dirty="0">
                <a:solidFill>
                  <a:srgbClr val="2B2C30"/>
                </a:solidFill>
                <a:latin typeface="Public Sans Bold Italics"/>
              </a:rPr>
              <a:t>Concurrency implemented in Data Structure</a:t>
            </a:r>
          </a:p>
          <a:p>
            <a:pPr marL="634014" lvl="1" indent="-317007">
              <a:lnSpc>
                <a:spcPts val="5491"/>
              </a:lnSpc>
              <a:buFont typeface="Arial"/>
              <a:buChar char="•"/>
            </a:pPr>
            <a:r>
              <a:rPr lang="en-US" sz="2936" dirty="0">
                <a:solidFill>
                  <a:srgbClr val="2B2C30"/>
                </a:solidFill>
                <a:latin typeface="Public Sans Bold Italics"/>
              </a:rPr>
              <a:t> Value of this project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4630400" y="9182100"/>
            <a:ext cx="3360161" cy="884340"/>
            <a:chOff x="14630400" y="9182100"/>
            <a:chExt cx="3360161" cy="88434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D6CC0559-E52E-E599-0254-73E297E7E08F}"/>
                </a:ext>
              </a:extLst>
            </p:cNvPr>
            <p:cNvSpPr/>
            <p:nvPr/>
          </p:nvSpPr>
          <p:spPr>
            <a:xfrm>
              <a:off x="16840200" y="9182100"/>
              <a:ext cx="1150361" cy="884340"/>
            </a:xfrm>
            <a:custGeom>
              <a:avLst/>
              <a:gdLst/>
              <a:ahLst/>
              <a:cxnLst/>
              <a:rect l="l" t="t" r="r" b="b"/>
              <a:pathLst>
                <a:path w="1150361" h="884340">
                  <a:moveTo>
                    <a:pt x="0" y="0"/>
                  </a:moveTo>
                  <a:lnTo>
                    <a:pt x="1150361" y="0"/>
                  </a:lnTo>
                  <a:lnTo>
                    <a:pt x="1150361" y="884340"/>
                  </a:lnTo>
                  <a:lnTo>
                    <a:pt x="0" y="884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8F1293-EB9F-34FB-3253-3736553EC5F8}"/>
                </a:ext>
              </a:extLst>
            </p:cNvPr>
            <p:cNvSpPr txBox="1"/>
            <p:nvPr/>
          </p:nvSpPr>
          <p:spPr>
            <a:xfrm>
              <a:off x="14630400" y="9334500"/>
              <a:ext cx="2129266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Designed </a:t>
              </a:r>
            </a:p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AI</a:t>
              </a:r>
              <a:endParaRPr lang="en-US" sz="2986" spc="14" dirty="0">
                <a:solidFill>
                  <a:srgbClr val="2B2C30"/>
                </a:solidFill>
                <a:latin typeface="Playfair Displa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4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14" b="0" i="0" u="none" strike="noStrike" kern="1200" cap="none" spc="843" normalizeH="0" baseline="0" noProof="0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Public Sans Bold Italics"/>
                <a:ea typeface="+mn-ea"/>
                <a:cs typeface="+mn-cs"/>
              </a:rPr>
              <a:t>Value of this project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028711" y="154830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5400000">
            <a:off x="8284607" y="3869293"/>
            <a:ext cx="1447800" cy="491014"/>
          </a:xfrm>
          <a:custGeom>
            <a:avLst/>
            <a:gdLst/>
            <a:ahLst/>
            <a:cxnLst/>
            <a:rect l="l" t="t" r="r" b="b"/>
            <a:pathLst>
              <a:path w="2861726" h="491014">
                <a:moveTo>
                  <a:pt x="0" y="0"/>
                </a:moveTo>
                <a:lnTo>
                  <a:pt x="2861726" y="0"/>
                </a:lnTo>
                <a:lnTo>
                  <a:pt x="2861726" y="491014"/>
                </a:lnTo>
                <a:lnTo>
                  <a:pt x="0" y="491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3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315200" y="5761121"/>
            <a:ext cx="3581400" cy="1905000"/>
          </a:xfrm>
          <a:custGeom>
            <a:avLst/>
            <a:gdLst/>
            <a:ahLst/>
            <a:cxnLst/>
            <a:rect l="l" t="t" r="r" b="b"/>
            <a:pathLst>
              <a:path w="2290041" h="1261312">
                <a:moveTo>
                  <a:pt x="0" y="0"/>
                </a:moveTo>
                <a:lnTo>
                  <a:pt x="2290041" y="0"/>
                </a:lnTo>
                <a:lnTo>
                  <a:pt x="2290041" y="1261312"/>
                </a:lnTo>
                <a:lnTo>
                  <a:pt x="0" y="1261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495800" y="2171700"/>
            <a:ext cx="965810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1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86" b="1" i="0" u="none" strike="noStrike" kern="1200" cap="none" spc="14" normalizeH="0" baseline="0" noProof="0" dirty="0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NanumGothic" panose="020B0600000101010101" charset="-127"/>
                <a:ea typeface="NanumGothic" panose="020B0600000101010101" charset="-127"/>
              </a:rPr>
              <a:t>Standard Template </a:t>
            </a:r>
            <a:r>
              <a:rPr kumimoji="0" lang="en-US" sz="3200" b="1" i="0" u="none" strike="noStrike" kern="1200" cap="none" spc="14" normalizeH="0" baseline="0" noProof="0" dirty="0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NanumGothic" panose="020B0600000101010101" charset="-127"/>
                <a:ea typeface="NanumGothic" panose="020B0600000101010101" charset="-127"/>
              </a:rPr>
              <a:t>Library(STL</a:t>
            </a:r>
            <a:r>
              <a:rPr kumimoji="0" lang="en-US" sz="2986" b="1" i="0" u="none" strike="noStrike" kern="1200" cap="none" spc="14" normalizeH="0" baseline="0" noProof="0" dirty="0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NanumGothic" panose="020B0600000101010101" charset="-127"/>
                <a:ea typeface="NanumGothic" panose="020B0600000101010101" charset="-127"/>
              </a:rPr>
              <a:t>)에 concurrency </a:t>
            </a:r>
            <a:r>
              <a:rPr kumimoji="0" lang="en-US" sz="2986" b="1" i="0" u="none" strike="noStrike" kern="1200" cap="none" spc="14" normalizeH="0" baseline="0" noProof="0" dirty="0" err="1" smtClean="0">
                <a:ln>
                  <a:noFill/>
                </a:ln>
                <a:solidFill>
                  <a:srgbClr val="2B2C30"/>
                </a:solidFill>
                <a:effectLst/>
                <a:uLnTx/>
                <a:uFillTx/>
                <a:latin typeface="NanumGothic" panose="020B0600000101010101" charset="-127"/>
                <a:ea typeface="NanumGothic" panose="020B0600000101010101" charset="-127"/>
              </a:rPr>
              <a:t>도입</a:t>
            </a:r>
            <a:endParaRPr kumimoji="0" lang="en-US" sz="2986" b="1" i="0" u="none" strike="noStrike" kern="1200" cap="none" spc="14" normalizeH="0" baseline="0" noProof="0" dirty="0">
              <a:ln>
                <a:noFill/>
              </a:ln>
              <a:solidFill>
                <a:srgbClr val="2B2C30"/>
              </a:solidFill>
              <a:effectLst/>
              <a:uLnTx/>
              <a:uFillTx/>
              <a:latin typeface="NanumGothic" panose="020B0600000101010101" charset="-127"/>
              <a:ea typeface="NanumGothic" panose="020B0600000101010101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62200" y="3398921"/>
            <a:ext cx="5486400" cy="5562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Freeform 14"/>
          <p:cNvSpPr/>
          <p:nvPr/>
        </p:nvSpPr>
        <p:spPr>
          <a:xfrm>
            <a:off x="5181600" y="8595104"/>
            <a:ext cx="2819400" cy="1699917"/>
          </a:xfrm>
          <a:custGeom>
            <a:avLst/>
            <a:gdLst/>
            <a:ahLst/>
            <a:cxnLst/>
            <a:rect l="l" t="t" r="r" b="b"/>
            <a:pathLst>
              <a:path w="6718041" h="4114800">
                <a:moveTo>
                  <a:pt x="0" y="0"/>
                </a:moveTo>
                <a:lnTo>
                  <a:pt x="6718041" y="0"/>
                </a:lnTo>
                <a:lnTo>
                  <a:pt x="67180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grayscl/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  <a:scene3d>
            <a:camera prst="orthographicFront">
              <a:rot lat="0" lon="10800000" rev="0"/>
            </a:camera>
            <a:lightRig rig="threePt" dir="t"/>
          </a:scene3d>
        </p:spPr>
      </p:sp>
      <p:sp>
        <p:nvSpPr>
          <p:cNvPr id="18" name="Freeform 14"/>
          <p:cNvSpPr/>
          <p:nvPr/>
        </p:nvSpPr>
        <p:spPr>
          <a:xfrm>
            <a:off x="3657600" y="8595104"/>
            <a:ext cx="2819400" cy="1699917"/>
          </a:xfrm>
          <a:custGeom>
            <a:avLst/>
            <a:gdLst/>
            <a:ahLst/>
            <a:cxnLst/>
            <a:rect l="l" t="t" r="r" b="b"/>
            <a:pathLst>
              <a:path w="6718041" h="4114800">
                <a:moveTo>
                  <a:pt x="0" y="0"/>
                </a:moveTo>
                <a:lnTo>
                  <a:pt x="6718041" y="0"/>
                </a:lnTo>
                <a:lnTo>
                  <a:pt x="67180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grayscl/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  <a:scene3d>
            <a:camera prst="orthographicFront">
              <a:rot lat="0" lon="10800000" rev="0"/>
            </a:camera>
            <a:lightRig rig="threePt" dir="t"/>
          </a:scene3d>
        </p:spPr>
      </p:sp>
      <p:sp>
        <p:nvSpPr>
          <p:cNvPr id="26" name="타원 25"/>
          <p:cNvSpPr/>
          <p:nvPr/>
        </p:nvSpPr>
        <p:spPr>
          <a:xfrm>
            <a:off x="10439400" y="3412957"/>
            <a:ext cx="5486400" cy="5562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Freeform 14"/>
          <p:cNvSpPr/>
          <p:nvPr/>
        </p:nvSpPr>
        <p:spPr>
          <a:xfrm>
            <a:off x="12039600" y="8597109"/>
            <a:ext cx="2819400" cy="1699917"/>
          </a:xfrm>
          <a:custGeom>
            <a:avLst/>
            <a:gdLst/>
            <a:ahLst/>
            <a:cxnLst/>
            <a:rect l="l" t="t" r="r" b="b"/>
            <a:pathLst>
              <a:path w="6718041" h="4114800">
                <a:moveTo>
                  <a:pt x="0" y="0"/>
                </a:moveTo>
                <a:lnTo>
                  <a:pt x="6718041" y="0"/>
                </a:lnTo>
                <a:lnTo>
                  <a:pt x="67180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grayscl/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  <a:scene3d>
            <a:camera prst="orthographicFront">
              <a:rot lat="0" lon="0" rev="0"/>
            </a:camera>
            <a:lightRig rig="threePt" dir="t"/>
          </a:scene3d>
        </p:spPr>
      </p:sp>
      <p:sp>
        <p:nvSpPr>
          <p:cNvPr id="28" name="Freeform 14"/>
          <p:cNvSpPr/>
          <p:nvPr/>
        </p:nvSpPr>
        <p:spPr>
          <a:xfrm>
            <a:off x="10515600" y="8597109"/>
            <a:ext cx="2819400" cy="1699917"/>
          </a:xfrm>
          <a:custGeom>
            <a:avLst/>
            <a:gdLst/>
            <a:ahLst/>
            <a:cxnLst/>
            <a:rect l="l" t="t" r="r" b="b"/>
            <a:pathLst>
              <a:path w="6718041" h="4114800">
                <a:moveTo>
                  <a:pt x="0" y="0"/>
                </a:moveTo>
                <a:lnTo>
                  <a:pt x="6718041" y="0"/>
                </a:lnTo>
                <a:lnTo>
                  <a:pt x="67180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grayscl/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  <a:scene3d>
            <a:camera prst="orthographicFront">
              <a:rot lat="0" lon="0" rev="0"/>
            </a:camera>
            <a:lightRig rig="threePt" dir="t"/>
          </a:scene3d>
        </p:spPr>
      </p:sp>
      <p:grpSp>
        <p:nvGrpSpPr>
          <p:cNvPr id="29" name="그룹 28"/>
          <p:cNvGrpSpPr/>
          <p:nvPr/>
        </p:nvGrpSpPr>
        <p:grpSpPr>
          <a:xfrm>
            <a:off x="3352800" y="4237121"/>
            <a:ext cx="3810000" cy="3581400"/>
            <a:chOff x="6858000" y="4000500"/>
            <a:chExt cx="3352800" cy="3276600"/>
          </a:xfrm>
        </p:grpSpPr>
        <p:pic>
          <p:nvPicPr>
            <p:cNvPr id="30" name="Picture 14" descr="code editor icon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800" y="40005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 descr="stl icon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4610100"/>
              <a:ext cx="266700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381500"/>
            <a:ext cx="3733800" cy="3587377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14630400" y="9182100"/>
            <a:ext cx="3360161" cy="884340"/>
            <a:chOff x="14630400" y="9182100"/>
            <a:chExt cx="3360161" cy="884340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D6CC0559-E52E-E599-0254-73E297E7E08F}"/>
                </a:ext>
              </a:extLst>
            </p:cNvPr>
            <p:cNvSpPr/>
            <p:nvPr/>
          </p:nvSpPr>
          <p:spPr>
            <a:xfrm>
              <a:off x="16840200" y="9182100"/>
              <a:ext cx="1150361" cy="884340"/>
            </a:xfrm>
            <a:custGeom>
              <a:avLst/>
              <a:gdLst/>
              <a:ahLst/>
              <a:cxnLst/>
              <a:rect l="l" t="t" r="r" b="b"/>
              <a:pathLst>
                <a:path w="1150361" h="884340">
                  <a:moveTo>
                    <a:pt x="0" y="0"/>
                  </a:moveTo>
                  <a:lnTo>
                    <a:pt x="1150361" y="0"/>
                  </a:lnTo>
                  <a:lnTo>
                    <a:pt x="1150361" y="884340"/>
                  </a:lnTo>
                  <a:lnTo>
                    <a:pt x="0" y="884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E8F1293-EB9F-34FB-3253-3736553EC5F8}"/>
                </a:ext>
              </a:extLst>
            </p:cNvPr>
            <p:cNvSpPr txBox="1"/>
            <p:nvPr/>
          </p:nvSpPr>
          <p:spPr>
            <a:xfrm>
              <a:off x="14630400" y="9334500"/>
              <a:ext cx="2129266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Designed </a:t>
              </a:r>
            </a:p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AI</a:t>
              </a:r>
              <a:endParaRPr lang="en-US" sz="2986" spc="14" dirty="0">
                <a:solidFill>
                  <a:srgbClr val="2B2C30"/>
                </a:solidFill>
                <a:latin typeface="Playfair Displ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64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06882" y="4728792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FOR LISTENING TO OUR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0974" y="2332416"/>
            <a:ext cx="16408332" cy="208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Playfair Display"/>
              </a:rPr>
              <a:t>Thank you!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407" y="6288405"/>
            <a:ext cx="7862435" cy="3107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0"/>
              </a:lnSpc>
            </a:pPr>
            <a:r>
              <a:rPr lang="en-US" sz="23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성재모</a:t>
            </a:r>
            <a:r>
              <a:rPr lang="en-US" sz="23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(mentor)</a:t>
            </a:r>
          </a:p>
          <a:p>
            <a:pPr>
              <a:lnSpc>
                <a:spcPts val="3450"/>
              </a:lnSpc>
            </a:pPr>
            <a:r>
              <a:rPr lang="en-US" sz="23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김규용</a:t>
            </a:r>
            <a:endParaRPr lang="en-US" sz="23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3450"/>
              </a:lnSpc>
            </a:pPr>
            <a:r>
              <a:rPr lang="en-US" sz="23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구교진</a:t>
            </a:r>
          </a:p>
          <a:p>
            <a:pPr>
              <a:lnSpc>
                <a:spcPts val="3450"/>
              </a:lnSpc>
            </a:pPr>
            <a:r>
              <a:rPr lang="en-US" sz="23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이병현</a:t>
            </a:r>
            <a:endParaRPr lang="en-US" sz="23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3450"/>
              </a:lnSpc>
            </a:pPr>
            <a:r>
              <a:rPr lang="en-US" sz="23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조준형</a:t>
            </a:r>
            <a:endParaRPr lang="en-US" sz="23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3450"/>
              </a:lnSpc>
            </a:pPr>
            <a:r>
              <a:rPr lang="en-US" sz="23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송우민</a:t>
            </a:r>
            <a:endParaRPr lang="en-US" sz="23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3450"/>
              </a:lnSpc>
            </a:pPr>
            <a:endParaRPr lang="en-US" sz="2300" dirty="0">
              <a:solidFill>
                <a:srgbClr val="2B2C30"/>
              </a:solidFill>
              <a:ea typeface="Public San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630400" y="9182100"/>
            <a:ext cx="3360161" cy="884340"/>
            <a:chOff x="14630400" y="9182100"/>
            <a:chExt cx="3360161" cy="884340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D6CC0559-E52E-E599-0254-73E297E7E08F}"/>
                </a:ext>
              </a:extLst>
            </p:cNvPr>
            <p:cNvSpPr/>
            <p:nvPr/>
          </p:nvSpPr>
          <p:spPr>
            <a:xfrm>
              <a:off x="16840200" y="9182100"/>
              <a:ext cx="1150361" cy="884340"/>
            </a:xfrm>
            <a:custGeom>
              <a:avLst/>
              <a:gdLst/>
              <a:ahLst/>
              <a:cxnLst/>
              <a:rect l="l" t="t" r="r" b="b"/>
              <a:pathLst>
                <a:path w="1150361" h="884340">
                  <a:moveTo>
                    <a:pt x="0" y="0"/>
                  </a:moveTo>
                  <a:lnTo>
                    <a:pt x="1150361" y="0"/>
                  </a:lnTo>
                  <a:lnTo>
                    <a:pt x="1150361" y="884340"/>
                  </a:lnTo>
                  <a:lnTo>
                    <a:pt x="0" y="884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8F1293-EB9F-34FB-3253-3736553EC5F8}"/>
                </a:ext>
              </a:extLst>
            </p:cNvPr>
            <p:cNvSpPr txBox="1"/>
            <p:nvPr/>
          </p:nvSpPr>
          <p:spPr>
            <a:xfrm>
              <a:off x="14630400" y="9334500"/>
              <a:ext cx="2129266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Designed </a:t>
              </a:r>
            </a:p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AI</a:t>
              </a:r>
              <a:endParaRPr lang="en-US" sz="2986" spc="14" dirty="0">
                <a:solidFill>
                  <a:srgbClr val="2B2C30"/>
                </a:solidFill>
                <a:latin typeface="Playfair Displa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203700"/>
            <a:ext cx="16500437" cy="177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00"/>
              </a:lnSpc>
            </a:pPr>
            <a:r>
              <a:rPr lang="en-US" sz="11000" spc="55" dirty="0">
                <a:solidFill>
                  <a:srgbClr val="2B2C30"/>
                </a:solidFill>
                <a:latin typeface="Playfair Display Bold Italics"/>
              </a:rPr>
              <a:t>Purpose for development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4630400" y="9182100"/>
            <a:ext cx="3360161" cy="884340"/>
            <a:chOff x="14630400" y="9182100"/>
            <a:chExt cx="3360161" cy="884340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D6CC0559-E52E-E599-0254-73E297E7E08F}"/>
                </a:ext>
              </a:extLst>
            </p:cNvPr>
            <p:cNvSpPr/>
            <p:nvPr/>
          </p:nvSpPr>
          <p:spPr>
            <a:xfrm>
              <a:off x="16840200" y="9182100"/>
              <a:ext cx="1150361" cy="884340"/>
            </a:xfrm>
            <a:custGeom>
              <a:avLst/>
              <a:gdLst/>
              <a:ahLst/>
              <a:cxnLst/>
              <a:rect l="l" t="t" r="r" b="b"/>
              <a:pathLst>
                <a:path w="1150361" h="884340">
                  <a:moveTo>
                    <a:pt x="0" y="0"/>
                  </a:moveTo>
                  <a:lnTo>
                    <a:pt x="1150361" y="0"/>
                  </a:lnTo>
                  <a:lnTo>
                    <a:pt x="1150361" y="884340"/>
                  </a:lnTo>
                  <a:lnTo>
                    <a:pt x="0" y="884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8F1293-EB9F-34FB-3253-3736553EC5F8}"/>
                </a:ext>
              </a:extLst>
            </p:cNvPr>
            <p:cNvSpPr txBox="1"/>
            <p:nvPr/>
          </p:nvSpPr>
          <p:spPr>
            <a:xfrm>
              <a:off x="14630400" y="9334500"/>
              <a:ext cx="2129266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Designed </a:t>
              </a:r>
            </a:p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AI</a:t>
              </a:r>
              <a:endParaRPr lang="en-US" sz="2986" spc="14" dirty="0">
                <a:solidFill>
                  <a:srgbClr val="2B2C30"/>
                </a:solidFill>
                <a:latin typeface="Playfair Displa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714967" y="6210301"/>
            <a:ext cx="7105702" cy="2362200"/>
            <a:chOff x="9525000" y="7048500"/>
            <a:chExt cx="7105702" cy="2130171"/>
          </a:xfrm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5C74B1A7-D5AA-B246-21E2-2FFB0870292A}"/>
                </a:ext>
              </a:extLst>
            </p:cNvPr>
            <p:cNvSpPr/>
            <p:nvPr/>
          </p:nvSpPr>
          <p:spPr>
            <a:xfrm>
              <a:off x="9525000" y="7048500"/>
              <a:ext cx="7105702" cy="2130171"/>
            </a:xfrm>
            <a:custGeom>
              <a:avLst/>
              <a:gdLst/>
              <a:ahLst/>
              <a:cxnLst/>
              <a:rect l="l" t="t" r="r" b="b"/>
              <a:pathLst>
                <a:path w="10861151" h="2981282">
                  <a:moveTo>
                    <a:pt x="10736691" y="2981282"/>
                  </a:moveTo>
                  <a:lnTo>
                    <a:pt x="124460" y="2981282"/>
                  </a:lnTo>
                  <a:cubicBezTo>
                    <a:pt x="55880" y="2981282"/>
                    <a:pt x="0" y="2925402"/>
                    <a:pt x="0" y="28568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736691" y="0"/>
                  </a:lnTo>
                  <a:cubicBezTo>
                    <a:pt x="10805271" y="0"/>
                    <a:pt x="10861151" y="55880"/>
                    <a:pt x="10861151" y="124460"/>
                  </a:cubicBezTo>
                  <a:lnTo>
                    <a:pt x="10861151" y="2856822"/>
                  </a:lnTo>
                  <a:cubicBezTo>
                    <a:pt x="10861151" y="2925402"/>
                    <a:pt x="10805271" y="2981282"/>
                    <a:pt x="10736691" y="2981282"/>
                  </a:cubicBezTo>
                </a:path>
              </a:pathLst>
            </a:custGeom>
            <a:solidFill>
              <a:srgbClr val="EDE8CF"/>
            </a:solidFill>
            <a:ln>
              <a:solidFill>
                <a:schemeClr val="tx1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9639833" y="7392076"/>
              <a:ext cx="6934200" cy="13179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39"/>
                </a:lnSpc>
              </a:pPr>
              <a:r>
                <a:rPr lang="en-US" altLang="ko-KR" sz="2800" b="1" spc="16" dirty="0">
                  <a:solidFill>
                    <a:srgbClr val="2B2C30"/>
                  </a:solidFill>
                  <a:latin typeface="NanumGothic" panose="020B0600000101010101" charset="-127"/>
                  <a:ea typeface="NanumGothic" panose="020B0600000101010101" charset="-127"/>
                </a:rPr>
                <a:t>STL Data </a:t>
              </a:r>
              <a:r>
                <a:rPr lang="en-US" altLang="ko-KR" sz="2800" b="1" spc="16" dirty="0" err="1">
                  <a:solidFill>
                    <a:srgbClr val="2B2C30"/>
                  </a:solidFill>
                  <a:latin typeface="NanumGothic" panose="020B0600000101010101" charset="-127"/>
                  <a:ea typeface="NanumGothic" panose="020B0600000101010101" charset="-127"/>
                </a:rPr>
                <a:t>structure에</a:t>
              </a:r>
              <a:r>
                <a:rPr lang="en-US" altLang="ko-KR" sz="2800" b="1" spc="16" dirty="0">
                  <a:solidFill>
                    <a:srgbClr val="2B2C30"/>
                  </a:solidFill>
                  <a:latin typeface="NanumGothic" panose="020B0600000101010101" charset="-127"/>
                  <a:ea typeface="NanumGothic" panose="020B0600000101010101" charset="-127"/>
                </a:rPr>
                <a:t> concurrency </a:t>
              </a:r>
              <a:r>
                <a:rPr lang="en-US" altLang="ko-KR" sz="2800" b="1" spc="16" dirty="0" smtClean="0">
                  <a:solidFill>
                    <a:srgbClr val="2B2C30"/>
                  </a:solidFill>
                  <a:latin typeface="NanumGothic" panose="020B0600000101010101" charset="-127"/>
                  <a:ea typeface="NanumGothic" panose="020B0600000101010101" charset="-127"/>
                </a:rPr>
                <a:t>도</a:t>
              </a:r>
              <a:r>
                <a:rPr lang="ko-KR" altLang="en-US" sz="2800" b="1" spc="16" dirty="0" smtClean="0">
                  <a:solidFill>
                    <a:srgbClr val="2B2C30"/>
                  </a:solidFill>
                  <a:latin typeface="NanumGothic" panose="020B0600000101010101" charset="-127"/>
                  <a:ea typeface="NanumGothic" panose="020B0600000101010101" charset="-127"/>
                </a:rPr>
                <a:t>입</a:t>
              </a:r>
              <a:r>
                <a:rPr lang="en-US" altLang="ko-KR" sz="2800" b="1" spc="16" dirty="0" smtClean="0">
                  <a:solidFill>
                    <a:srgbClr val="2B2C30"/>
                  </a:solidFill>
                  <a:latin typeface="NanumGothic" panose="020B0600000101010101" charset="-127"/>
                  <a:ea typeface="NanumGothic" panose="020B0600000101010101" charset="-127"/>
                </a:rPr>
                <a:t>,</a:t>
              </a:r>
              <a:endParaRPr lang="en-US" altLang="ko-KR" sz="2800" b="1" spc="16" dirty="0">
                <a:solidFill>
                  <a:srgbClr val="2B2C30"/>
                </a:solidFill>
                <a:latin typeface="NanumGothic" panose="020B0600000101010101" charset="-127"/>
                <a:ea typeface="NanumGothic" panose="020B0600000101010101" charset="-127"/>
              </a:endParaRPr>
            </a:p>
            <a:p>
              <a:pPr algn="ctr">
                <a:lnSpc>
                  <a:spcPts val="3939"/>
                </a:lnSpc>
              </a:pPr>
              <a:r>
                <a:rPr lang="en-US" sz="2800" b="1" dirty="0" smtClean="0">
                  <a:latin typeface="NanumGothic" panose="020B0600000101010101" charset="-127"/>
                  <a:ea typeface="NanumGothic" panose="020B0600000101010101" charset="-127"/>
                </a:rPr>
                <a:t>AI </a:t>
              </a:r>
              <a:r>
                <a:rPr lang="en-US" sz="2800" b="1" dirty="0">
                  <a:latin typeface="NanumGothic" panose="020B0600000101010101" charset="-127"/>
                  <a:ea typeface="NanumGothic" panose="020B0600000101010101" charset="-127"/>
                </a:rPr>
                <a:t>등 </a:t>
              </a:r>
              <a:r>
                <a:rPr lang="en-US" sz="2800" b="1" dirty="0" err="1">
                  <a:latin typeface="NanumGothic" panose="020B0600000101010101" charset="-127"/>
                  <a:ea typeface="NanumGothic" panose="020B0600000101010101" charset="-127"/>
                </a:rPr>
                <a:t>대용량</a:t>
              </a:r>
              <a:r>
                <a:rPr lang="en-US" sz="2800" b="1" dirty="0">
                  <a:latin typeface="NanumGothic" panose="020B0600000101010101" charset="-127"/>
                  <a:ea typeface="NanumGothic" panose="020B0600000101010101" charset="-127"/>
                </a:rPr>
                <a:t> </a:t>
              </a:r>
              <a:r>
                <a:rPr lang="en-US" sz="2800" b="1" dirty="0" err="1">
                  <a:latin typeface="NanumGothic" panose="020B0600000101010101" charset="-127"/>
                  <a:ea typeface="NanumGothic" panose="020B0600000101010101" charset="-127"/>
                </a:rPr>
                <a:t>dataset의</a:t>
              </a:r>
              <a:r>
                <a:rPr lang="en-US" sz="2800" b="1" dirty="0">
                  <a:latin typeface="NanumGothic" panose="020B0600000101010101" charset="-127"/>
                  <a:ea typeface="NanumGothic" panose="020B0600000101010101" charset="-127"/>
                </a:rPr>
                <a:t> </a:t>
              </a:r>
              <a:r>
                <a:rPr lang="en-US" sz="2800" b="1" dirty="0" err="1">
                  <a:latin typeface="NanumGothic" panose="020B0600000101010101" charset="-127"/>
                  <a:ea typeface="NanumGothic" panose="020B0600000101010101" charset="-127"/>
                </a:rPr>
                <a:t>처리를</a:t>
              </a:r>
              <a:r>
                <a:rPr lang="en-US" sz="2800" b="1" dirty="0">
                  <a:latin typeface="NanumGothic" panose="020B0600000101010101" charset="-127"/>
                  <a:ea typeface="NanumGothic" panose="020B0600000101010101" charset="-127"/>
                </a:rPr>
                <a:t> </a:t>
              </a:r>
            </a:p>
            <a:p>
              <a:pPr algn="ctr">
                <a:lnSpc>
                  <a:spcPts val="3939"/>
                </a:lnSpc>
              </a:pPr>
              <a:r>
                <a:rPr lang="en-US" sz="2800" b="1" dirty="0" err="1">
                  <a:latin typeface="NanumGothic" panose="020B0600000101010101" charset="-127"/>
                  <a:ea typeface="NanumGothic" panose="020B0600000101010101" charset="-127"/>
                </a:rPr>
                <a:t>편리하게</a:t>
              </a:r>
              <a:r>
                <a:rPr lang="en-US" sz="2800" b="1" dirty="0">
                  <a:latin typeface="NanumGothic" panose="020B0600000101010101" charset="-127"/>
                  <a:ea typeface="NanumGothic" panose="020B0600000101010101" charset="-127"/>
                </a:rPr>
                <a:t> </a:t>
              </a:r>
              <a:r>
                <a:rPr lang="en-US" sz="2800" b="1" dirty="0" err="1">
                  <a:latin typeface="NanumGothic" panose="020B0600000101010101" charset="-127"/>
                  <a:ea typeface="NanumGothic" panose="020B0600000101010101" charset="-127"/>
                </a:rPr>
                <a:t>다루는</a:t>
              </a:r>
              <a:r>
                <a:rPr lang="en-US" sz="2800" b="1" dirty="0">
                  <a:latin typeface="NanumGothic" panose="020B0600000101010101" charset="-127"/>
                  <a:ea typeface="NanumGothic" panose="020B0600000101010101" charset="-127"/>
                </a:rPr>
                <a:t> </a:t>
              </a:r>
              <a:r>
                <a:rPr lang="en-US" sz="2800" b="1" dirty="0" err="1">
                  <a:latin typeface="NanumGothic" panose="020B0600000101010101" charset="-127"/>
                  <a:ea typeface="NanumGothic" panose="020B0600000101010101" charset="-127"/>
                </a:rPr>
                <a:t>기반</a:t>
              </a:r>
              <a:r>
                <a:rPr lang="en-US" sz="2800" b="1" dirty="0">
                  <a:latin typeface="NanumGothic" panose="020B0600000101010101" charset="-127"/>
                  <a:ea typeface="NanumGothic" panose="020B0600000101010101" charset="-127"/>
                </a:rPr>
                <a:t> </a:t>
              </a:r>
              <a:r>
                <a:rPr lang="en-US" sz="2800" b="1" dirty="0" err="1">
                  <a:latin typeface="NanumGothic" panose="020B0600000101010101" charset="-127"/>
                  <a:ea typeface="NanumGothic" panose="020B0600000101010101" charset="-127"/>
                </a:rPr>
                <a:t>기술을</a:t>
              </a:r>
              <a:r>
                <a:rPr lang="en-US" sz="2800" b="1" dirty="0">
                  <a:latin typeface="NanumGothic" panose="020B0600000101010101" charset="-127"/>
                  <a:ea typeface="NanumGothic" panose="020B0600000101010101" charset="-127"/>
                </a:rPr>
                <a:t> </a:t>
              </a:r>
              <a:r>
                <a:rPr lang="en-US" sz="2800" b="1" dirty="0" err="1">
                  <a:latin typeface="NanumGothic" panose="020B0600000101010101" charset="-127"/>
                  <a:ea typeface="NanumGothic" panose="020B0600000101010101" charset="-127"/>
                </a:rPr>
                <a:t>갖춤</a:t>
              </a:r>
              <a:r>
                <a:rPr lang="en-US" sz="2800" b="1" dirty="0">
                  <a:latin typeface="NanumGothic" panose="020B0600000101010101" charset="-127"/>
                  <a:ea typeface="NanumGothic" panose="020B0600000101010101" charset="-127"/>
                </a:rPr>
                <a:t> 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006871" y="952500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i="1" spc="843" dirty="0">
                <a:solidFill>
                  <a:srgbClr val="2B2C30"/>
                </a:solidFill>
                <a:latin typeface="Public Sans Bold Italics" panose="020B0600000101010101" charset="0"/>
              </a:rPr>
              <a:t>Purpose for development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9601200" y="2933700"/>
            <a:ext cx="3581400" cy="3581400"/>
            <a:chOff x="11125200" y="3771900"/>
            <a:chExt cx="3581400" cy="3581400"/>
          </a:xfrm>
        </p:grpSpPr>
        <p:pic>
          <p:nvPicPr>
            <p:cNvPr id="17" name="Picture 4" descr="data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5200" y="3771900"/>
              <a:ext cx="3581400" cy="358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1582400" y="5219700"/>
              <a:ext cx="990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STL</a:t>
              </a:r>
              <a:endPara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5" name="Picture 6" descr="ai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00" y="36957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eviou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2915367" y="37719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sharing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767" y="34671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af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567" y="34671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4630400" y="9182100"/>
            <a:ext cx="3360161" cy="884340"/>
            <a:chOff x="14630400" y="9182100"/>
            <a:chExt cx="3360161" cy="884340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D6CC0559-E52E-E599-0254-73E297E7E08F}"/>
                </a:ext>
              </a:extLst>
            </p:cNvPr>
            <p:cNvSpPr/>
            <p:nvPr/>
          </p:nvSpPr>
          <p:spPr>
            <a:xfrm>
              <a:off x="16840200" y="9182100"/>
              <a:ext cx="1150361" cy="884340"/>
            </a:xfrm>
            <a:custGeom>
              <a:avLst/>
              <a:gdLst/>
              <a:ahLst/>
              <a:cxnLst/>
              <a:rect l="l" t="t" r="r" b="b"/>
              <a:pathLst>
                <a:path w="1150361" h="884340">
                  <a:moveTo>
                    <a:pt x="0" y="0"/>
                  </a:moveTo>
                  <a:lnTo>
                    <a:pt x="1150361" y="0"/>
                  </a:lnTo>
                  <a:lnTo>
                    <a:pt x="1150361" y="884340"/>
                  </a:lnTo>
                  <a:lnTo>
                    <a:pt x="0" y="884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8F1293-EB9F-34FB-3253-3736553EC5F8}"/>
                </a:ext>
              </a:extLst>
            </p:cNvPr>
            <p:cNvSpPr txBox="1"/>
            <p:nvPr/>
          </p:nvSpPr>
          <p:spPr>
            <a:xfrm>
              <a:off x="14630400" y="9334500"/>
              <a:ext cx="2129266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Designed </a:t>
              </a:r>
            </a:p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AI</a:t>
              </a:r>
              <a:endParaRPr lang="en-US" sz="2986" spc="14" dirty="0">
                <a:solidFill>
                  <a:srgbClr val="2B2C30"/>
                </a:solidFill>
                <a:latin typeface="Playfair Display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600200" y="6210300"/>
            <a:ext cx="7105702" cy="2362200"/>
            <a:chOff x="9525000" y="7048500"/>
            <a:chExt cx="7105702" cy="2130171"/>
          </a:xfrm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5C74B1A7-D5AA-B246-21E2-2FFB0870292A}"/>
                </a:ext>
              </a:extLst>
            </p:cNvPr>
            <p:cNvSpPr/>
            <p:nvPr/>
          </p:nvSpPr>
          <p:spPr>
            <a:xfrm>
              <a:off x="9525000" y="7048500"/>
              <a:ext cx="7105702" cy="2130171"/>
            </a:xfrm>
            <a:custGeom>
              <a:avLst/>
              <a:gdLst/>
              <a:ahLst/>
              <a:cxnLst/>
              <a:rect l="l" t="t" r="r" b="b"/>
              <a:pathLst>
                <a:path w="10861151" h="2981282">
                  <a:moveTo>
                    <a:pt x="10736691" y="2981282"/>
                  </a:moveTo>
                  <a:lnTo>
                    <a:pt x="124460" y="2981282"/>
                  </a:lnTo>
                  <a:cubicBezTo>
                    <a:pt x="55880" y="2981282"/>
                    <a:pt x="0" y="2925402"/>
                    <a:pt x="0" y="28568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736691" y="0"/>
                  </a:lnTo>
                  <a:cubicBezTo>
                    <a:pt x="10805271" y="0"/>
                    <a:pt x="10861151" y="55880"/>
                    <a:pt x="10861151" y="124460"/>
                  </a:cubicBezTo>
                  <a:lnTo>
                    <a:pt x="10861151" y="2856822"/>
                  </a:lnTo>
                  <a:cubicBezTo>
                    <a:pt x="10861151" y="2925402"/>
                    <a:pt x="10805271" y="2981282"/>
                    <a:pt x="10736691" y="2981282"/>
                  </a:cubicBezTo>
                </a:path>
              </a:pathLst>
            </a:custGeom>
            <a:solidFill>
              <a:srgbClr val="EDE8CF"/>
            </a:solidFill>
            <a:ln>
              <a:solidFill>
                <a:schemeClr val="tx1"/>
              </a:solidFill>
            </a:ln>
          </p:spPr>
        </p:sp>
        <p:sp>
          <p:nvSpPr>
            <p:cNvPr id="29" name="TextBox 9"/>
            <p:cNvSpPr txBox="1"/>
            <p:nvPr/>
          </p:nvSpPr>
          <p:spPr>
            <a:xfrm>
              <a:off x="9639833" y="7392076"/>
              <a:ext cx="6934200" cy="1353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864"/>
                </a:lnSpc>
              </a:pPr>
              <a:r>
                <a:rPr lang="en-US" altLang="ko-KR" sz="2800" b="1" dirty="0" smtClean="0">
                  <a:latin typeface="NanumGothic" panose="020D0604000000000000" pitchFamily="34" charset="-127"/>
                  <a:ea typeface="NanumGothic" panose="020D0604000000000000" pitchFamily="34" charset="-127"/>
                </a:rPr>
                <a:t>Memory</a:t>
              </a:r>
              <a:r>
                <a:rPr lang="ko-KR" altLang="en-US" sz="2800" b="1" dirty="0" smtClean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sz="2800" b="1" dirty="0" smtClean="0">
                  <a:latin typeface="NanumGothic" panose="020D0604000000000000" pitchFamily="34" charset="-127"/>
                  <a:ea typeface="NanumGothic" panose="020D0604000000000000" pitchFamily="34" charset="-127"/>
                </a:rPr>
                <a:t>pool</a:t>
              </a:r>
              <a:r>
                <a:rPr lang="ko-KR" altLang="en-US" sz="2800" b="1" dirty="0" smtClean="0">
                  <a:latin typeface="NanumGothic" panose="020D0604000000000000" pitchFamily="34" charset="-127"/>
                  <a:ea typeface="NanumGothic" panose="020D0604000000000000" pitchFamily="34" charset="-127"/>
                </a:rPr>
                <a:t>이</a:t>
              </a:r>
              <a:r>
                <a:rPr lang="en-US" altLang="ko-KR" sz="2800" b="1" dirty="0" smtClean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sz="2800" b="1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공유</a:t>
              </a:r>
              <a:r>
                <a:rPr lang="en-US" altLang="ko-KR" sz="28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sz="2800" b="1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가능하며</a:t>
              </a:r>
              <a:r>
                <a:rPr lang="en-US" altLang="ko-KR" sz="28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</a:p>
            <a:p>
              <a:pPr algn="ctr">
                <a:lnSpc>
                  <a:spcPts val="3864"/>
                </a:lnSpc>
              </a:pPr>
              <a:r>
                <a:rPr lang="en-US" altLang="ko-KR" sz="28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thread </a:t>
              </a:r>
              <a:r>
                <a:rPr lang="en-US" altLang="ko-KR" sz="2800" b="1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safe하고</a:t>
              </a:r>
              <a:r>
                <a:rPr lang="en-US" altLang="ko-KR" sz="28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sz="2800" b="1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overhead를</a:t>
              </a:r>
              <a:r>
                <a:rPr lang="en-US" altLang="ko-KR" sz="28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</a:p>
            <a:p>
              <a:pPr algn="ctr">
                <a:lnSpc>
                  <a:spcPts val="3864"/>
                </a:lnSpc>
              </a:pPr>
              <a:r>
                <a:rPr lang="en-US" altLang="ko-KR" sz="2800" b="1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최소한으로</a:t>
              </a:r>
              <a:r>
                <a:rPr lang="en-US" altLang="ko-KR" sz="28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sz="2800" b="1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줄이기</a:t>
              </a:r>
              <a:r>
                <a:rPr lang="en-US" altLang="ko-KR" sz="28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sz="2800" b="1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위한</a:t>
              </a:r>
              <a:r>
                <a:rPr lang="en-US" altLang="ko-KR" sz="28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sz="2800" b="1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코드</a:t>
              </a:r>
              <a:r>
                <a:rPr lang="en-US" altLang="ko-KR" sz="28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sz="2800" b="1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개발</a:t>
              </a:r>
              <a:endParaRPr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30" name="TextBox 6"/>
          <p:cNvSpPr txBox="1"/>
          <p:nvPr/>
        </p:nvSpPr>
        <p:spPr>
          <a:xfrm>
            <a:off x="1066800" y="1943100"/>
            <a:ext cx="16519129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80"/>
              </a:lnSpc>
            </a:pPr>
            <a:r>
              <a:rPr lang="en-US" sz="2800" b="1" spc="14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800" b="1" spc="14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Structure with concurrency </a:t>
            </a:r>
            <a:r>
              <a:rPr lang="ko-KR" altLang="en-US" sz="2800" b="1" spc="14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</a:t>
            </a:r>
            <a:r>
              <a:rPr lang="ko-KR" altLang="en-US" sz="2800" b="1" spc="14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활용하여 자원을 </a:t>
            </a:r>
            <a:r>
              <a:rPr lang="ko-KR" altLang="en-US" sz="2800" b="1" spc="14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효율적으로 사</a:t>
            </a:r>
            <a:r>
              <a:rPr lang="ko-KR" altLang="en-US" sz="2800" b="1" spc="14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용</a:t>
            </a:r>
            <a:r>
              <a:rPr lang="en-US" altLang="ko-KR" sz="2800" b="1" spc="14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800" b="1" spc="14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시간과 </a:t>
            </a:r>
            <a:r>
              <a:rPr lang="ko-KR" altLang="en-US" sz="2800" b="1" spc="14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비용 감소</a:t>
            </a:r>
            <a:endParaRPr lang="en-US" sz="2800" b="1" spc="14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73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80686" y="3981366"/>
            <a:ext cx="2109273" cy="2324268"/>
          </a:xfrm>
          <a:custGeom>
            <a:avLst/>
            <a:gdLst/>
            <a:ahLst/>
            <a:cxnLst/>
            <a:rect l="l" t="t" r="r" b="b"/>
            <a:pathLst>
              <a:path w="2109273" h="2324268">
                <a:moveTo>
                  <a:pt x="0" y="0"/>
                </a:moveTo>
                <a:lnTo>
                  <a:pt x="2109273" y="0"/>
                </a:lnTo>
                <a:lnTo>
                  <a:pt x="2109273" y="2324268"/>
                </a:lnTo>
                <a:lnTo>
                  <a:pt x="0" y="232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79936">
            <a:off x="4571572" y="3880159"/>
            <a:ext cx="2047750" cy="815377"/>
          </a:xfrm>
          <a:custGeom>
            <a:avLst/>
            <a:gdLst/>
            <a:ahLst/>
            <a:cxnLst/>
            <a:rect l="l" t="t" r="r" b="b"/>
            <a:pathLst>
              <a:path w="2047750" h="815377">
                <a:moveTo>
                  <a:pt x="0" y="0"/>
                </a:moveTo>
                <a:lnTo>
                  <a:pt x="2047750" y="0"/>
                </a:lnTo>
                <a:lnTo>
                  <a:pt x="2047750" y="815377"/>
                </a:lnTo>
                <a:lnTo>
                  <a:pt x="0" y="8153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97500" y="4598148"/>
            <a:ext cx="4070984" cy="1994782"/>
          </a:xfrm>
          <a:custGeom>
            <a:avLst/>
            <a:gdLst/>
            <a:ahLst/>
            <a:cxnLst/>
            <a:rect l="l" t="t" r="r" b="b"/>
            <a:pathLst>
              <a:path w="4070984" h="1994782">
                <a:moveTo>
                  <a:pt x="0" y="0"/>
                </a:moveTo>
                <a:lnTo>
                  <a:pt x="4070985" y="0"/>
                </a:lnTo>
                <a:lnTo>
                  <a:pt x="4070985" y="1994782"/>
                </a:lnTo>
                <a:lnTo>
                  <a:pt x="0" y="19947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979936">
            <a:off x="11987080" y="3880159"/>
            <a:ext cx="2047750" cy="815377"/>
          </a:xfrm>
          <a:custGeom>
            <a:avLst/>
            <a:gdLst/>
            <a:ahLst/>
            <a:cxnLst/>
            <a:rect l="l" t="t" r="r" b="b"/>
            <a:pathLst>
              <a:path w="2047750" h="815377">
                <a:moveTo>
                  <a:pt x="0" y="0"/>
                </a:moveTo>
                <a:lnTo>
                  <a:pt x="2047750" y="0"/>
                </a:lnTo>
                <a:lnTo>
                  <a:pt x="2047750" y="815377"/>
                </a:lnTo>
                <a:lnTo>
                  <a:pt x="0" y="8153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553425" y="4598148"/>
            <a:ext cx="2119745" cy="2119745"/>
          </a:xfrm>
          <a:custGeom>
            <a:avLst/>
            <a:gdLst/>
            <a:ahLst/>
            <a:cxnLst/>
            <a:rect l="l" t="t" r="r" b="b"/>
            <a:pathLst>
              <a:path w="2119745" h="2119745">
                <a:moveTo>
                  <a:pt x="0" y="0"/>
                </a:moveTo>
                <a:lnTo>
                  <a:pt x="2119746" y="0"/>
                </a:lnTo>
                <a:lnTo>
                  <a:pt x="2119746" y="2119745"/>
                </a:lnTo>
                <a:lnTo>
                  <a:pt x="0" y="21197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866156" y="7072601"/>
            <a:ext cx="4968336" cy="4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300" b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structure에서 10만회 탐색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 Italics"/>
              </a:rPr>
              <a:t>P</a:t>
            </a:r>
            <a:r>
              <a:rPr lang="en-US" sz="3714" spc="843" dirty="0" smtClean="0">
                <a:solidFill>
                  <a:srgbClr val="2B2C30"/>
                </a:solidFill>
                <a:latin typeface="Public Sans Bold Italics"/>
              </a:rPr>
              <a:t>rocedure</a:t>
            </a:r>
            <a:endParaRPr lang="en-US" sz="3714" spc="843" dirty="0">
              <a:solidFill>
                <a:srgbClr val="2B2C30"/>
              </a:solidFill>
              <a:latin typeface="Public Sans Bold Itali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2"/>
              <p:cNvSpPr txBox="1"/>
              <p:nvPr/>
            </p:nvSpPr>
            <p:spPr>
              <a:xfrm>
                <a:off x="404505" y="6853526"/>
                <a:ext cx="4968336" cy="8976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450"/>
                  </a:lnSpc>
                  <a:spcBef>
                    <a:spcPct val="0"/>
                  </a:spcBef>
                </a:pPr>
                <a:r>
                  <a:rPr lang="en-US" sz="2300" b="1" dirty="0" smtClean="0">
                    <a:solidFill>
                      <a:srgbClr val="2B2C3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Uniform(1,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rgbClr val="2B2C30"/>
                        </a:solidFill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𝟏</m:t>
                    </m:r>
                    <m:sSup>
                      <m:sSupPr>
                        <m:ctrlPr>
                          <a:rPr lang="en-US" sz="2300" b="1" i="1" smtClean="0">
                            <a:solidFill>
                              <a:srgbClr val="2B2C30"/>
                            </a:solidFill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solidFill>
                              <a:srgbClr val="2B2C30"/>
                            </a:solidFill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𝟎</m:t>
                        </m:r>
                      </m:e>
                      <m:sup>
                        <m:r>
                          <a:rPr lang="en-US" sz="2300" b="1" i="1" smtClean="0">
                            <a:solidFill>
                              <a:srgbClr val="2B2C30"/>
                            </a:solidFill>
                            <a:latin typeface="Cambria Math" panose="02040503050406030204" pitchFamily="18" charset="0"/>
                            <a:ea typeface="NanumGothic" panose="020D0604000000000000" pitchFamily="34" charset="-127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n-US" sz="2300" b="1" dirty="0" smtClean="0">
                    <a:solidFill>
                      <a:srgbClr val="2B2C3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lang="en-US" sz="2300" b="1" dirty="0" err="1">
                    <a:solidFill>
                      <a:srgbClr val="2B2C3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으로부터</a:t>
                </a:r>
                <a:r>
                  <a:rPr lang="en-US" sz="2300" b="1" dirty="0">
                    <a:solidFill>
                      <a:srgbClr val="2B2C3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</a:p>
              <a:p>
                <a:pPr algn="ctr">
                  <a:lnSpc>
                    <a:spcPts val="3450"/>
                  </a:lnSpc>
                  <a:spcBef>
                    <a:spcPct val="0"/>
                  </a:spcBef>
                </a:pPr>
                <a:r>
                  <a:rPr lang="en-US" sz="2300" b="1" dirty="0">
                    <a:solidFill>
                      <a:srgbClr val="2B2C3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40만개의 </a:t>
                </a:r>
                <a:r>
                  <a:rPr lang="en-US" sz="2300" b="1" dirty="0" err="1">
                    <a:solidFill>
                      <a:srgbClr val="2B2C3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난수</a:t>
                </a:r>
                <a:r>
                  <a:rPr lang="en-US" sz="2300" b="1" dirty="0">
                    <a:solidFill>
                      <a:srgbClr val="2B2C3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lang="en-US" sz="2300" b="1" dirty="0" err="1">
                    <a:solidFill>
                      <a:srgbClr val="2B2C30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추출</a:t>
                </a:r>
                <a:endParaRPr lang="en-US" sz="2300" b="1" dirty="0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>
          <p:sp>
            <p:nvSpPr>
              <p:cNvPr id="12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05" y="6853526"/>
                <a:ext cx="4968336" cy="897682"/>
              </a:xfrm>
              <a:prstGeom prst="rect">
                <a:avLst/>
              </a:prstGeom>
              <a:blipFill>
                <a:blip r:embed="rId9"/>
                <a:stretch>
                  <a:fillRect t="-4054" b="-148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3"/>
          <p:cNvSpPr txBox="1"/>
          <p:nvPr/>
        </p:nvSpPr>
        <p:spPr>
          <a:xfrm>
            <a:off x="6707457" y="7072601"/>
            <a:ext cx="4873086" cy="4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300" b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structure에 추출한 데이터 입력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29200" y="2705100"/>
            <a:ext cx="7919199" cy="4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ko-KR" altLang="en-US" sz="2300" b="1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초기 데이터 생성 방법</a:t>
            </a:r>
            <a:endParaRPr lang="en-US" sz="23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D6CC0559-E52E-E599-0254-73E297E7E08F}"/>
              </a:ext>
            </a:extLst>
          </p:cNvPr>
          <p:cNvSpPr/>
          <p:nvPr/>
        </p:nvSpPr>
        <p:spPr>
          <a:xfrm>
            <a:off x="16840200" y="9182100"/>
            <a:ext cx="1150361" cy="884340"/>
          </a:xfrm>
          <a:custGeom>
            <a:avLst/>
            <a:gdLst/>
            <a:ahLst/>
            <a:cxnLst/>
            <a:rect l="l" t="t" r="r" b="b"/>
            <a:pathLst>
              <a:path w="1150361" h="884340">
                <a:moveTo>
                  <a:pt x="0" y="0"/>
                </a:moveTo>
                <a:lnTo>
                  <a:pt x="1150361" y="0"/>
                </a:lnTo>
                <a:lnTo>
                  <a:pt x="1150361" y="884340"/>
                </a:lnTo>
                <a:lnTo>
                  <a:pt x="0" y="8843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FE8F1293-EB9F-34FB-3253-3736553EC5F8}"/>
              </a:ext>
            </a:extLst>
          </p:cNvPr>
          <p:cNvSpPr txBox="1"/>
          <p:nvPr/>
        </p:nvSpPr>
        <p:spPr>
          <a:xfrm>
            <a:off x="14630400" y="9334500"/>
            <a:ext cx="2129266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717"/>
              </a:lnSpc>
            </a:pPr>
            <a:r>
              <a:rPr lang="en-US" sz="2986" spc="14" dirty="0" smtClean="0">
                <a:solidFill>
                  <a:srgbClr val="2B2C30"/>
                </a:solidFill>
                <a:latin typeface="Playfair Display"/>
              </a:rPr>
              <a:t>Designed </a:t>
            </a:r>
          </a:p>
          <a:p>
            <a:pPr algn="r">
              <a:lnSpc>
                <a:spcPts val="2717"/>
              </a:lnSpc>
            </a:pPr>
            <a:r>
              <a:rPr lang="en-US" sz="2986" spc="14" dirty="0" smtClean="0">
                <a:solidFill>
                  <a:srgbClr val="2B2C30"/>
                </a:solidFill>
                <a:latin typeface="Playfair Display"/>
              </a:rPr>
              <a:t>AI</a:t>
            </a:r>
            <a:endParaRPr lang="en-US" sz="2986" spc="14" dirty="0">
              <a:solidFill>
                <a:srgbClr val="2B2C30"/>
              </a:solidFill>
              <a:latin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-979936">
            <a:off x="422564" y="4056654"/>
            <a:ext cx="2047750" cy="815377"/>
          </a:xfrm>
          <a:custGeom>
            <a:avLst/>
            <a:gdLst/>
            <a:ahLst/>
            <a:cxnLst/>
            <a:rect l="l" t="t" r="r" b="b"/>
            <a:pathLst>
              <a:path w="2047750" h="815377">
                <a:moveTo>
                  <a:pt x="0" y="0"/>
                </a:moveTo>
                <a:lnTo>
                  <a:pt x="2047749" y="0"/>
                </a:lnTo>
                <a:lnTo>
                  <a:pt x="2047749" y="815376"/>
                </a:lnTo>
                <a:lnTo>
                  <a:pt x="0" y="815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57150" y="4464342"/>
            <a:ext cx="1875577" cy="1875577"/>
          </a:xfrm>
          <a:custGeom>
            <a:avLst/>
            <a:gdLst/>
            <a:ahLst/>
            <a:cxnLst/>
            <a:rect l="l" t="t" r="r" b="b"/>
            <a:pathLst>
              <a:path w="1875577" h="1875577">
                <a:moveTo>
                  <a:pt x="0" y="0"/>
                </a:moveTo>
                <a:lnTo>
                  <a:pt x="1875577" y="0"/>
                </a:lnTo>
                <a:lnTo>
                  <a:pt x="1875577" y="1875577"/>
                </a:lnTo>
                <a:lnTo>
                  <a:pt x="0" y="1875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792327" y="4108947"/>
            <a:ext cx="2511128" cy="2586368"/>
          </a:xfrm>
          <a:custGeom>
            <a:avLst/>
            <a:gdLst/>
            <a:ahLst/>
            <a:cxnLst/>
            <a:rect l="l" t="t" r="r" b="b"/>
            <a:pathLst>
              <a:path w="2511128" h="2586368">
                <a:moveTo>
                  <a:pt x="0" y="0"/>
                </a:moveTo>
                <a:lnTo>
                  <a:pt x="2511128" y="0"/>
                </a:lnTo>
                <a:lnTo>
                  <a:pt x="2511128" y="2586368"/>
                </a:lnTo>
                <a:lnTo>
                  <a:pt x="0" y="2586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979936">
            <a:off x="5772323" y="4012262"/>
            <a:ext cx="2047750" cy="815377"/>
          </a:xfrm>
          <a:custGeom>
            <a:avLst/>
            <a:gdLst/>
            <a:ahLst/>
            <a:cxnLst/>
            <a:rect l="l" t="t" r="r" b="b"/>
            <a:pathLst>
              <a:path w="2047750" h="815377">
                <a:moveTo>
                  <a:pt x="0" y="0"/>
                </a:moveTo>
                <a:lnTo>
                  <a:pt x="2047750" y="0"/>
                </a:lnTo>
                <a:lnTo>
                  <a:pt x="2047750" y="815376"/>
                </a:lnTo>
                <a:lnTo>
                  <a:pt x="0" y="815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343694">
            <a:off x="2618380" y="7878224"/>
            <a:ext cx="2047750" cy="815377"/>
          </a:xfrm>
          <a:custGeom>
            <a:avLst/>
            <a:gdLst/>
            <a:ahLst/>
            <a:cxnLst/>
            <a:rect l="l" t="t" r="r" b="b"/>
            <a:pathLst>
              <a:path w="2047750" h="815377">
                <a:moveTo>
                  <a:pt x="0" y="0"/>
                </a:moveTo>
                <a:lnTo>
                  <a:pt x="2047750" y="0"/>
                </a:lnTo>
                <a:lnTo>
                  <a:pt x="2047750" y="815377"/>
                </a:lnTo>
                <a:lnTo>
                  <a:pt x="0" y="815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343694">
            <a:off x="9024016" y="8058081"/>
            <a:ext cx="2047750" cy="815377"/>
          </a:xfrm>
          <a:custGeom>
            <a:avLst/>
            <a:gdLst/>
            <a:ahLst/>
            <a:cxnLst/>
            <a:rect l="l" t="t" r="r" b="b"/>
            <a:pathLst>
              <a:path w="2047750" h="815377">
                <a:moveTo>
                  <a:pt x="0" y="0"/>
                </a:moveTo>
                <a:lnTo>
                  <a:pt x="2047750" y="0"/>
                </a:lnTo>
                <a:lnTo>
                  <a:pt x="2047750" y="815377"/>
                </a:lnTo>
                <a:lnTo>
                  <a:pt x="0" y="815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79936">
            <a:off x="12074125" y="4009717"/>
            <a:ext cx="2047750" cy="815377"/>
          </a:xfrm>
          <a:custGeom>
            <a:avLst/>
            <a:gdLst/>
            <a:ahLst/>
            <a:cxnLst/>
            <a:rect l="l" t="t" r="r" b="b"/>
            <a:pathLst>
              <a:path w="2047750" h="815377">
                <a:moveTo>
                  <a:pt x="0" y="0"/>
                </a:moveTo>
                <a:lnTo>
                  <a:pt x="2047750" y="0"/>
                </a:lnTo>
                <a:lnTo>
                  <a:pt x="2047750" y="815377"/>
                </a:lnTo>
                <a:lnTo>
                  <a:pt x="0" y="815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892545" y="3973539"/>
            <a:ext cx="1950735" cy="1755662"/>
          </a:xfrm>
          <a:custGeom>
            <a:avLst/>
            <a:gdLst/>
            <a:ahLst/>
            <a:cxnLst/>
            <a:rect l="l" t="t" r="r" b="b"/>
            <a:pathLst>
              <a:path w="1950735" h="1755662">
                <a:moveTo>
                  <a:pt x="0" y="0"/>
                </a:moveTo>
                <a:lnTo>
                  <a:pt x="1950735" y="0"/>
                </a:lnTo>
                <a:lnTo>
                  <a:pt x="1950735" y="1755662"/>
                </a:lnTo>
                <a:lnTo>
                  <a:pt x="0" y="17556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892545" y="5767301"/>
            <a:ext cx="2019091" cy="1764181"/>
          </a:xfrm>
          <a:custGeom>
            <a:avLst/>
            <a:gdLst/>
            <a:ahLst/>
            <a:cxnLst/>
            <a:rect l="l" t="t" r="r" b="b"/>
            <a:pathLst>
              <a:path w="2019091" h="1764181">
                <a:moveTo>
                  <a:pt x="0" y="0"/>
                </a:moveTo>
                <a:lnTo>
                  <a:pt x="2019091" y="0"/>
                </a:lnTo>
                <a:lnTo>
                  <a:pt x="2019091" y="1764181"/>
                </a:lnTo>
                <a:lnTo>
                  <a:pt x="0" y="17641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 dirty="0" smtClean="0">
                <a:solidFill>
                  <a:srgbClr val="2B2C30"/>
                </a:solidFill>
                <a:latin typeface="Public Sans Bold Italics"/>
              </a:rPr>
              <a:t>Procedure</a:t>
            </a:r>
            <a:endParaRPr lang="en-US" sz="3714" spc="843" dirty="0">
              <a:solidFill>
                <a:srgbClr val="2B2C30"/>
              </a:solidFill>
              <a:latin typeface="Public Sans Bold Itali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572000" y="2628900"/>
            <a:ext cx="9322926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300" b="1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300" b="1" dirty="0" err="1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삭제와</a:t>
            </a:r>
            <a:r>
              <a:rPr lang="en-US" sz="2300" b="1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300" b="1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삽입 작업에서</a:t>
            </a:r>
            <a:r>
              <a:rPr lang="en-US" sz="2300" b="1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Multi-Thread </a:t>
            </a:r>
            <a:r>
              <a:rPr lang="ko-KR" altLang="en-US" sz="2300" b="1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도입</a:t>
            </a:r>
            <a:r>
              <a:rPr lang="en-US" sz="2300" b="1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sz="23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55687" y="6785733"/>
            <a:ext cx="3478502" cy="407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20만회 </a:t>
            </a:r>
            <a:r>
              <a:rPr lang="en-US" sz="23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랜덤</a:t>
            </a:r>
            <a:r>
              <a:rPr lang="en-US" sz="23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3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숫자</a:t>
            </a:r>
            <a:r>
              <a:rPr lang="en-US" sz="23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3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삭제</a:t>
            </a:r>
            <a:endParaRPr lang="en-US" sz="23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360962" y="6686182"/>
            <a:ext cx="3478502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101~200만 </a:t>
            </a:r>
            <a:r>
              <a:rPr lang="en-US" sz="23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숫자</a:t>
            </a:r>
            <a:r>
              <a:rPr lang="en-US" sz="23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3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중</a:t>
            </a:r>
            <a:r>
              <a:rPr lang="en-US" sz="23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20만회 </a:t>
            </a:r>
            <a:r>
              <a:rPr lang="en-US" sz="23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랜덤</a:t>
            </a:r>
            <a:r>
              <a:rPr lang="en-US" sz="23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3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숫자</a:t>
            </a:r>
            <a:r>
              <a:rPr lang="en-US" sz="23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300" b="1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삽입</a:t>
            </a:r>
            <a:endParaRPr lang="en-US" sz="23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769799" y="8389570"/>
            <a:ext cx="396425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Thread </a:t>
            </a:r>
            <a:r>
              <a:rPr lang="en-US" sz="23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당</a:t>
            </a:r>
            <a:r>
              <a:rPr lang="en-US" sz="23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5만회씩 </a:t>
            </a:r>
          </a:p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sz="2300" b="1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스레드로 </a:t>
            </a:r>
            <a:r>
              <a:rPr lang="ko-KR" altLang="en-US" sz="2300" b="1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삽입</a:t>
            </a:r>
            <a:r>
              <a:rPr lang="en-US" sz="2300" b="1" dirty="0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3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진행</a:t>
            </a:r>
            <a:endParaRPr lang="en-US" sz="23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396708" y="8389570"/>
            <a:ext cx="3964254" cy="86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Thread </a:t>
            </a:r>
            <a:r>
              <a:rPr lang="en-US" sz="23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당</a:t>
            </a:r>
            <a:r>
              <a:rPr lang="en-US" sz="23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5만회씩 </a:t>
            </a:r>
          </a:p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4스레드로 </a:t>
            </a:r>
            <a:r>
              <a:rPr lang="en-US" sz="23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삭제</a:t>
            </a:r>
            <a:r>
              <a:rPr lang="en-US" sz="23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3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진행</a:t>
            </a:r>
            <a:endParaRPr lang="en-US" sz="23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4630400" y="9182100"/>
            <a:ext cx="3360161" cy="884340"/>
            <a:chOff x="14630400" y="9182100"/>
            <a:chExt cx="3360161" cy="884340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D6CC0559-E52E-E599-0254-73E297E7E08F}"/>
                </a:ext>
              </a:extLst>
            </p:cNvPr>
            <p:cNvSpPr/>
            <p:nvPr/>
          </p:nvSpPr>
          <p:spPr>
            <a:xfrm>
              <a:off x="16840200" y="9182100"/>
              <a:ext cx="1150361" cy="884340"/>
            </a:xfrm>
            <a:custGeom>
              <a:avLst/>
              <a:gdLst/>
              <a:ahLst/>
              <a:cxnLst/>
              <a:rect l="l" t="t" r="r" b="b"/>
              <a:pathLst>
                <a:path w="1150361" h="884340">
                  <a:moveTo>
                    <a:pt x="0" y="0"/>
                  </a:moveTo>
                  <a:lnTo>
                    <a:pt x="1150361" y="0"/>
                  </a:lnTo>
                  <a:lnTo>
                    <a:pt x="1150361" y="884340"/>
                  </a:lnTo>
                  <a:lnTo>
                    <a:pt x="0" y="884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8F1293-EB9F-34FB-3253-3736553EC5F8}"/>
                </a:ext>
              </a:extLst>
            </p:cNvPr>
            <p:cNvSpPr txBox="1"/>
            <p:nvPr/>
          </p:nvSpPr>
          <p:spPr>
            <a:xfrm>
              <a:off x="14630400" y="9334500"/>
              <a:ext cx="2129266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Designed </a:t>
              </a:r>
            </a:p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AI</a:t>
              </a:r>
              <a:endParaRPr lang="en-US" sz="2986" spc="14" dirty="0">
                <a:solidFill>
                  <a:srgbClr val="2B2C30"/>
                </a:solidFill>
                <a:latin typeface="Playfair Displa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203700"/>
            <a:ext cx="16500437" cy="177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00"/>
              </a:lnSpc>
            </a:pPr>
            <a:r>
              <a:rPr lang="en-US" sz="11000" spc="55" dirty="0">
                <a:solidFill>
                  <a:srgbClr val="2B2C30"/>
                </a:solidFill>
                <a:latin typeface="Playfair Display Bold Italics"/>
              </a:rPr>
              <a:t>Process and complements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4630400" y="9182100"/>
            <a:ext cx="3360161" cy="884340"/>
            <a:chOff x="14630400" y="9182100"/>
            <a:chExt cx="3360161" cy="884340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D6CC0559-E52E-E599-0254-73E297E7E08F}"/>
                </a:ext>
              </a:extLst>
            </p:cNvPr>
            <p:cNvSpPr/>
            <p:nvPr/>
          </p:nvSpPr>
          <p:spPr>
            <a:xfrm>
              <a:off x="16840200" y="9182100"/>
              <a:ext cx="1150361" cy="884340"/>
            </a:xfrm>
            <a:custGeom>
              <a:avLst/>
              <a:gdLst/>
              <a:ahLst/>
              <a:cxnLst/>
              <a:rect l="l" t="t" r="r" b="b"/>
              <a:pathLst>
                <a:path w="1150361" h="884340">
                  <a:moveTo>
                    <a:pt x="0" y="0"/>
                  </a:moveTo>
                  <a:lnTo>
                    <a:pt x="1150361" y="0"/>
                  </a:lnTo>
                  <a:lnTo>
                    <a:pt x="1150361" y="884340"/>
                  </a:lnTo>
                  <a:lnTo>
                    <a:pt x="0" y="884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8F1293-EB9F-34FB-3253-3736553EC5F8}"/>
                </a:ext>
              </a:extLst>
            </p:cNvPr>
            <p:cNvSpPr txBox="1"/>
            <p:nvPr/>
          </p:nvSpPr>
          <p:spPr>
            <a:xfrm>
              <a:off x="14630400" y="9334500"/>
              <a:ext cx="2129266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Designed </a:t>
              </a:r>
            </a:p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AI</a:t>
              </a:r>
              <a:endParaRPr lang="en-US" sz="2986" spc="14" dirty="0">
                <a:solidFill>
                  <a:srgbClr val="2B2C30"/>
                </a:solidFill>
                <a:latin typeface="Playfair Displa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997346" y="942975"/>
            <a:ext cx="16230600" cy="64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 Italics"/>
              </a:rPr>
              <a:t>Linked List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95398" y="2552702"/>
            <a:ext cx="4151811" cy="3495722"/>
            <a:chOff x="-1197406" y="-525994"/>
            <a:chExt cx="5535746" cy="4660963"/>
          </a:xfrm>
        </p:grpSpPr>
        <p:grpSp>
          <p:nvGrpSpPr>
            <p:cNvPr id="9" name="Group 9"/>
            <p:cNvGrpSpPr/>
            <p:nvPr/>
          </p:nvGrpSpPr>
          <p:grpSpPr>
            <a:xfrm>
              <a:off x="-1197406" y="-525994"/>
              <a:ext cx="4483107" cy="4660963"/>
              <a:chOff x="-240620" y="-296564"/>
              <a:chExt cx="900885" cy="93662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60265" cy="343461"/>
              </a:xfrm>
              <a:custGeom>
                <a:avLst/>
                <a:gdLst/>
                <a:ahLst/>
                <a:cxnLst/>
                <a:rect l="l" t="t" r="r" b="b"/>
                <a:pathLst>
                  <a:path w="660265" h="343461">
                    <a:moveTo>
                      <a:pt x="157083" y="0"/>
                    </a:moveTo>
                    <a:lnTo>
                      <a:pt x="503182" y="0"/>
                    </a:lnTo>
                    <a:cubicBezTo>
                      <a:pt x="589936" y="0"/>
                      <a:pt x="660265" y="70328"/>
                      <a:pt x="660265" y="157083"/>
                    </a:cubicBezTo>
                    <a:lnTo>
                      <a:pt x="660265" y="186378"/>
                    </a:lnTo>
                    <a:cubicBezTo>
                      <a:pt x="660265" y="228039"/>
                      <a:pt x="643715" y="267994"/>
                      <a:pt x="614256" y="297452"/>
                    </a:cubicBezTo>
                    <a:cubicBezTo>
                      <a:pt x="584797" y="326911"/>
                      <a:pt x="544843" y="343461"/>
                      <a:pt x="503182" y="343461"/>
                    </a:cubicBezTo>
                    <a:lnTo>
                      <a:pt x="157083" y="343461"/>
                    </a:lnTo>
                    <a:cubicBezTo>
                      <a:pt x="70328" y="343461"/>
                      <a:pt x="0" y="273132"/>
                      <a:pt x="0" y="186378"/>
                    </a:cubicBezTo>
                    <a:lnTo>
                      <a:pt x="0" y="157083"/>
                    </a:lnTo>
                    <a:cubicBezTo>
                      <a:pt x="0" y="70328"/>
                      <a:pt x="70328" y="0"/>
                      <a:pt x="157083" y="0"/>
                    </a:cubicBezTo>
                    <a:close/>
                  </a:path>
                </a:pathLst>
              </a:custGeom>
              <a:solidFill>
                <a:srgbClr val="3AADE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-240620" y="-296564"/>
                <a:ext cx="812800" cy="936625"/>
              </a:xfrm>
              <a:prstGeom prst="rect">
                <a:avLst/>
              </a:prstGeom>
            </p:spPr>
            <p:txBody>
              <a:bodyPr lIns="49935" tIns="49935" rIns="49935" bIns="49935" rtlCol="0" anchor="ctr"/>
              <a:lstStyle/>
              <a:p>
                <a:pPr algn="ctr">
                  <a:lnSpc>
                    <a:spcPts val="5999"/>
                  </a:lnSpc>
                </a:pPr>
                <a:r>
                  <a:rPr lang="en-US" sz="3999" dirty="0">
                    <a:solidFill>
                      <a:srgbClr val="000000"/>
                    </a:solidFill>
                    <a:latin typeface="Public Sans"/>
                  </a:rPr>
                  <a:t>A          </a:t>
                </a:r>
              </a:p>
            </p:txBody>
          </p:sp>
        </p:grpSp>
        <p:sp>
          <p:nvSpPr>
            <p:cNvPr id="12" name="AutoShape 12"/>
            <p:cNvSpPr/>
            <p:nvPr/>
          </p:nvSpPr>
          <p:spPr>
            <a:xfrm flipV="1">
              <a:off x="1642850" y="949809"/>
              <a:ext cx="0" cy="1709178"/>
            </a:xfrm>
            <a:prstGeom prst="line">
              <a:avLst/>
            </a:prstGeom>
            <a:ln w="50800" cap="flat">
              <a:solidFill>
                <a:srgbClr val="2B2C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2767125" y="1816882"/>
              <a:ext cx="1571215" cy="0"/>
            </a:xfrm>
            <a:prstGeom prst="line">
              <a:avLst/>
            </a:prstGeom>
            <a:ln w="50800" cap="flat">
              <a:solidFill>
                <a:srgbClr val="2B2C3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698946" y="-114300"/>
              <a:ext cx="1470223" cy="802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74"/>
                </a:lnSpc>
                <a:spcBef>
                  <a:spcPct val="0"/>
                </a:spcBef>
              </a:pPr>
              <a:r>
                <a:rPr lang="en-US" sz="3449" dirty="0">
                  <a:solidFill>
                    <a:srgbClr val="2B2C30"/>
                  </a:solidFill>
                  <a:latin typeface="Public Sans Bold"/>
                </a:rPr>
                <a:t>Head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228111" y="4023353"/>
            <a:ext cx="833870" cy="635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  <a:spcBef>
                <a:spcPct val="0"/>
              </a:spcBef>
            </a:pPr>
            <a:r>
              <a:rPr lang="en-US" sz="3417" dirty="0">
                <a:solidFill>
                  <a:srgbClr val="2B2C30"/>
                </a:solidFill>
                <a:latin typeface="Public Sans"/>
              </a:rPr>
              <a:t>Null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648199" y="2552702"/>
            <a:ext cx="4148015" cy="3495721"/>
            <a:chOff x="-1192345" y="-1475803"/>
            <a:chExt cx="5530685" cy="4660963"/>
          </a:xfrm>
        </p:grpSpPr>
        <p:grpSp>
          <p:nvGrpSpPr>
            <p:cNvPr id="17" name="Group 17"/>
            <p:cNvGrpSpPr/>
            <p:nvPr/>
          </p:nvGrpSpPr>
          <p:grpSpPr>
            <a:xfrm>
              <a:off x="-1192345" y="-1475803"/>
              <a:ext cx="4478046" cy="4660963"/>
              <a:chOff x="-239603" y="-296564"/>
              <a:chExt cx="899868" cy="93662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60265" cy="343461"/>
              </a:xfrm>
              <a:custGeom>
                <a:avLst/>
                <a:gdLst/>
                <a:ahLst/>
                <a:cxnLst/>
                <a:rect l="l" t="t" r="r" b="b"/>
                <a:pathLst>
                  <a:path w="660265" h="343461">
                    <a:moveTo>
                      <a:pt x="157083" y="0"/>
                    </a:moveTo>
                    <a:lnTo>
                      <a:pt x="503182" y="0"/>
                    </a:lnTo>
                    <a:cubicBezTo>
                      <a:pt x="589936" y="0"/>
                      <a:pt x="660265" y="70328"/>
                      <a:pt x="660265" y="157083"/>
                    </a:cubicBezTo>
                    <a:lnTo>
                      <a:pt x="660265" y="186378"/>
                    </a:lnTo>
                    <a:cubicBezTo>
                      <a:pt x="660265" y="228039"/>
                      <a:pt x="643715" y="267994"/>
                      <a:pt x="614256" y="297452"/>
                    </a:cubicBezTo>
                    <a:cubicBezTo>
                      <a:pt x="584797" y="326911"/>
                      <a:pt x="544843" y="343461"/>
                      <a:pt x="503182" y="343461"/>
                    </a:cubicBezTo>
                    <a:lnTo>
                      <a:pt x="157083" y="343461"/>
                    </a:lnTo>
                    <a:cubicBezTo>
                      <a:pt x="70328" y="343461"/>
                      <a:pt x="0" y="273132"/>
                      <a:pt x="0" y="186378"/>
                    </a:cubicBezTo>
                    <a:lnTo>
                      <a:pt x="0" y="157083"/>
                    </a:lnTo>
                    <a:cubicBezTo>
                      <a:pt x="0" y="70328"/>
                      <a:pt x="70328" y="0"/>
                      <a:pt x="157083" y="0"/>
                    </a:cubicBezTo>
                    <a:close/>
                  </a:path>
                </a:pathLst>
              </a:custGeom>
              <a:solidFill>
                <a:srgbClr val="3AADE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-239603" y="-296564"/>
                <a:ext cx="812800" cy="936625"/>
              </a:xfrm>
              <a:prstGeom prst="rect">
                <a:avLst/>
              </a:prstGeom>
            </p:spPr>
            <p:txBody>
              <a:bodyPr lIns="49935" tIns="49935" rIns="49935" bIns="49935" rtlCol="0" anchor="ctr"/>
              <a:lstStyle/>
              <a:p>
                <a:pPr algn="ctr">
                  <a:lnSpc>
                    <a:spcPts val="5999"/>
                  </a:lnSpc>
                </a:pPr>
                <a:r>
                  <a:rPr lang="en-US" sz="3999" dirty="0">
                    <a:solidFill>
                      <a:srgbClr val="000000"/>
                    </a:solidFill>
                    <a:latin typeface="Public Sans"/>
                  </a:rPr>
                  <a:t>B          </a:t>
                </a:r>
              </a:p>
            </p:txBody>
          </p:sp>
        </p:grpSp>
        <p:sp>
          <p:nvSpPr>
            <p:cNvPr id="20" name="AutoShape 20"/>
            <p:cNvSpPr/>
            <p:nvPr/>
          </p:nvSpPr>
          <p:spPr>
            <a:xfrm flipV="1">
              <a:off x="1642850" y="0"/>
              <a:ext cx="0" cy="1709178"/>
            </a:xfrm>
            <a:prstGeom prst="line">
              <a:avLst/>
            </a:prstGeom>
            <a:ln w="50800" cap="flat">
              <a:solidFill>
                <a:srgbClr val="2B2C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2767125" y="867073"/>
              <a:ext cx="1571215" cy="0"/>
            </a:xfrm>
            <a:prstGeom prst="line">
              <a:avLst/>
            </a:prstGeom>
            <a:ln w="50800" cap="flat">
              <a:solidFill>
                <a:srgbClr val="2B2C30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1277599" y="2552700"/>
            <a:ext cx="3767347" cy="3495721"/>
            <a:chOff x="-1228458" y="-1399605"/>
            <a:chExt cx="5023128" cy="4660963"/>
          </a:xfrm>
        </p:grpSpPr>
        <p:grpSp>
          <p:nvGrpSpPr>
            <p:cNvPr id="23" name="Group 23"/>
            <p:cNvGrpSpPr/>
            <p:nvPr/>
          </p:nvGrpSpPr>
          <p:grpSpPr>
            <a:xfrm>
              <a:off x="-1228458" y="-1399605"/>
              <a:ext cx="4514159" cy="4660963"/>
              <a:chOff x="-246860" y="-281252"/>
              <a:chExt cx="907125" cy="93662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265" cy="343461"/>
              </a:xfrm>
              <a:custGeom>
                <a:avLst/>
                <a:gdLst/>
                <a:ahLst/>
                <a:cxnLst/>
                <a:rect l="l" t="t" r="r" b="b"/>
                <a:pathLst>
                  <a:path w="660265" h="343461">
                    <a:moveTo>
                      <a:pt x="157083" y="0"/>
                    </a:moveTo>
                    <a:lnTo>
                      <a:pt x="503182" y="0"/>
                    </a:lnTo>
                    <a:cubicBezTo>
                      <a:pt x="589936" y="0"/>
                      <a:pt x="660265" y="70328"/>
                      <a:pt x="660265" y="157083"/>
                    </a:cubicBezTo>
                    <a:lnTo>
                      <a:pt x="660265" y="186378"/>
                    </a:lnTo>
                    <a:cubicBezTo>
                      <a:pt x="660265" y="228039"/>
                      <a:pt x="643715" y="267994"/>
                      <a:pt x="614256" y="297452"/>
                    </a:cubicBezTo>
                    <a:cubicBezTo>
                      <a:pt x="584797" y="326911"/>
                      <a:pt x="544843" y="343461"/>
                      <a:pt x="503182" y="343461"/>
                    </a:cubicBezTo>
                    <a:lnTo>
                      <a:pt x="157083" y="343461"/>
                    </a:lnTo>
                    <a:cubicBezTo>
                      <a:pt x="70328" y="343461"/>
                      <a:pt x="0" y="273132"/>
                      <a:pt x="0" y="186378"/>
                    </a:cubicBezTo>
                    <a:lnTo>
                      <a:pt x="0" y="157083"/>
                    </a:lnTo>
                    <a:cubicBezTo>
                      <a:pt x="0" y="70328"/>
                      <a:pt x="70328" y="0"/>
                      <a:pt x="157083" y="0"/>
                    </a:cubicBezTo>
                    <a:close/>
                  </a:path>
                </a:pathLst>
              </a:custGeom>
              <a:solidFill>
                <a:srgbClr val="3AADED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-246860" y="-281252"/>
                <a:ext cx="812800" cy="936625"/>
              </a:xfrm>
              <a:prstGeom prst="rect">
                <a:avLst/>
              </a:prstGeom>
            </p:spPr>
            <p:txBody>
              <a:bodyPr lIns="49935" tIns="49935" rIns="49935" bIns="49935" rtlCol="0" anchor="ctr"/>
              <a:lstStyle/>
              <a:p>
                <a:pPr algn="ctr">
                  <a:lnSpc>
                    <a:spcPts val="5999"/>
                  </a:lnSpc>
                </a:pPr>
                <a:r>
                  <a:rPr lang="en-US" sz="3999" dirty="0">
                    <a:solidFill>
                      <a:srgbClr val="000000"/>
                    </a:solidFill>
                    <a:latin typeface="Public Sans"/>
                  </a:rPr>
                  <a:t>D           </a:t>
                </a:r>
              </a:p>
            </p:txBody>
          </p:sp>
        </p:grpSp>
        <p:sp>
          <p:nvSpPr>
            <p:cNvPr id="26" name="AutoShape 26"/>
            <p:cNvSpPr/>
            <p:nvPr/>
          </p:nvSpPr>
          <p:spPr>
            <a:xfrm flipV="1">
              <a:off x="1642850" y="0"/>
              <a:ext cx="0" cy="1709178"/>
            </a:xfrm>
            <a:prstGeom prst="line">
              <a:avLst/>
            </a:prstGeom>
            <a:ln w="50800" cap="flat">
              <a:solidFill>
                <a:srgbClr val="2B2C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2648562" y="892473"/>
              <a:ext cx="1146108" cy="6344"/>
            </a:xfrm>
            <a:prstGeom prst="line">
              <a:avLst/>
            </a:prstGeom>
            <a:ln w="50800" cap="flat">
              <a:solidFill>
                <a:srgbClr val="2B2C30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8000999" y="2552702"/>
            <a:ext cx="4144219" cy="3495721"/>
            <a:chOff x="-1187284" y="-1475803"/>
            <a:chExt cx="5525624" cy="4660963"/>
          </a:xfrm>
        </p:grpSpPr>
        <p:grpSp>
          <p:nvGrpSpPr>
            <p:cNvPr id="29" name="Group 29"/>
            <p:cNvGrpSpPr/>
            <p:nvPr/>
          </p:nvGrpSpPr>
          <p:grpSpPr>
            <a:xfrm>
              <a:off x="-1187284" y="-1475803"/>
              <a:ext cx="4472985" cy="4660963"/>
              <a:chOff x="-238586" y="-296564"/>
              <a:chExt cx="898851" cy="93662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265" cy="343461"/>
              </a:xfrm>
              <a:custGeom>
                <a:avLst/>
                <a:gdLst/>
                <a:ahLst/>
                <a:cxnLst/>
                <a:rect l="l" t="t" r="r" b="b"/>
                <a:pathLst>
                  <a:path w="660265" h="343461">
                    <a:moveTo>
                      <a:pt x="157083" y="0"/>
                    </a:moveTo>
                    <a:lnTo>
                      <a:pt x="503182" y="0"/>
                    </a:lnTo>
                    <a:cubicBezTo>
                      <a:pt x="589936" y="0"/>
                      <a:pt x="660265" y="70328"/>
                      <a:pt x="660265" y="157083"/>
                    </a:cubicBezTo>
                    <a:lnTo>
                      <a:pt x="660265" y="186378"/>
                    </a:lnTo>
                    <a:cubicBezTo>
                      <a:pt x="660265" y="228039"/>
                      <a:pt x="643715" y="267994"/>
                      <a:pt x="614256" y="297452"/>
                    </a:cubicBezTo>
                    <a:cubicBezTo>
                      <a:pt x="584797" y="326911"/>
                      <a:pt x="544843" y="343461"/>
                      <a:pt x="503182" y="343461"/>
                    </a:cubicBezTo>
                    <a:lnTo>
                      <a:pt x="157083" y="343461"/>
                    </a:lnTo>
                    <a:cubicBezTo>
                      <a:pt x="70328" y="343461"/>
                      <a:pt x="0" y="273132"/>
                      <a:pt x="0" y="186378"/>
                    </a:cubicBezTo>
                    <a:lnTo>
                      <a:pt x="0" y="157083"/>
                    </a:lnTo>
                    <a:cubicBezTo>
                      <a:pt x="0" y="70328"/>
                      <a:pt x="70328" y="0"/>
                      <a:pt x="157083" y="0"/>
                    </a:cubicBezTo>
                    <a:close/>
                  </a:path>
                </a:pathLst>
              </a:custGeom>
              <a:solidFill>
                <a:srgbClr val="3AADED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-238586" y="-296564"/>
                <a:ext cx="812800" cy="936625"/>
              </a:xfrm>
              <a:prstGeom prst="rect">
                <a:avLst/>
              </a:prstGeom>
            </p:spPr>
            <p:txBody>
              <a:bodyPr lIns="49935" tIns="49935" rIns="49935" bIns="49935" rtlCol="0" anchor="ctr"/>
              <a:lstStyle/>
              <a:p>
                <a:pPr algn="ctr">
                  <a:lnSpc>
                    <a:spcPts val="5999"/>
                  </a:lnSpc>
                </a:pPr>
                <a:r>
                  <a:rPr lang="en-US" sz="3999" dirty="0">
                    <a:solidFill>
                      <a:srgbClr val="000000"/>
                    </a:solidFill>
                    <a:latin typeface="Public Sans"/>
                  </a:rPr>
                  <a:t>C          </a:t>
                </a:r>
              </a:p>
            </p:txBody>
          </p:sp>
        </p:grpSp>
        <p:sp>
          <p:nvSpPr>
            <p:cNvPr id="32" name="AutoShape 32"/>
            <p:cNvSpPr/>
            <p:nvPr/>
          </p:nvSpPr>
          <p:spPr>
            <a:xfrm flipV="1">
              <a:off x="1642850" y="0"/>
              <a:ext cx="0" cy="1709178"/>
            </a:xfrm>
            <a:prstGeom prst="line">
              <a:avLst/>
            </a:prstGeom>
            <a:ln w="50800" cap="flat">
              <a:solidFill>
                <a:srgbClr val="2B2C3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>
              <a:off x="2767125" y="867073"/>
              <a:ext cx="1571215" cy="0"/>
            </a:xfrm>
            <a:prstGeom prst="line">
              <a:avLst/>
            </a:prstGeom>
            <a:ln w="50800" cap="flat">
              <a:solidFill>
                <a:srgbClr val="2B2C30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47" name="그룹 46"/>
          <p:cNvGrpSpPr/>
          <p:nvPr/>
        </p:nvGrpSpPr>
        <p:grpSpPr>
          <a:xfrm>
            <a:off x="2286000" y="5905500"/>
            <a:ext cx="16611600" cy="2506634"/>
            <a:chOff x="970458" y="7005206"/>
            <a:chExt cx="16611600" cy="2506634"/>
          </a:xfrm>
        </p:grpSpPr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11322A9-80F7-41CE-C843-9461D70434ED}"/>
                </a:ext>
              </a:extLst>
            </p:cNvPr>
            <p:cNvSpPr/>
            <p:nvPr/>
          </p:nvSpPr>
          <p:spPr>
            <a:xfrm>
              <a:off x="997346" y="7605035"/>
              <a:ext cx="11936512" cy="1906805"/>
            </a:xfrm>
            <a:custGeom>
              <a:avLst/>
              <a:gdLst/>
              <a:ahLst/>
              <a:cxnLst/>
              <a:rect l="l" t="t" r="r" b="b"/>
              <a:pathLst>
                <a:path w="10861151" h="2981282">
                  <a:moveTo>
                    <a:pt x="10736691" y="2981282"/>
                  </a:moveTo>
                  <a:lnTo>
                    <a:pt x="124460" y="2981282"/>
                  </a:lnTo>
                  <a:cubicBezTo>
                    <a:pt x="55880" y="2981282"/>
                    <a:pt x="0" y="2925402"/>
                    <a:pt x="0" y="28568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736691" y="0"/>
                  </a:lnTo>
                  <a:cubicBezTo>
                    <a:pt x="10805271" y="0"/>
                    <a:pt x="10861151" y="55880"/>
                    <a:pt x="10861151" y="124460"/>
                  </a:cubicBezTo>
                  <a:lnTo>
                    <a:pt x="10861151" y="2856822"/>
                  </a:lnTo>
                  <a:cubicBezTo>
                    <a:pt x="10861151" y="2925402"/>
                    <a:pt x="10805271" y="2981282"/>
                    <a:pt x="10736691" y="2981282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/>
            <a:lstStyle/>
            <a:p>
              <a:endParaRPr lang="ko-Kore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97346" y="7703042"/>
              <a:ext cx="7547349" cy="15197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91164" lvl="1" indent="-295582">
                <a:lnSpc>
                  <a:spcPts val="4107"/>
                </a:lnSpc>
                <a:buFont typeface="Arial"/>
                <a:buChar char="•"/>
              </a:pPr>
              <a:r>
                <a:rPr lang="en-US" sz="2400" b="1" dirty="0" err="1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동적</a:t>
              </a:r>
              <a:r>
                <a:rPr lang="en-US" sz="2400" b="1" dirty="0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sz="2400" b="1" dirty="0" err="1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메모리</a:t>
              </a:r>
              <a:r>
                <a:rPr lang="en-US" sz="2400" b="1" dirty="0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sz="2400" b="1" dirty="0" err="1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할당</a:t>
              </a:r>
              <a:r>
                <a:rPr lang="en-US" sz="2400" b="1" dirty="0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(Dynamic Memory Allocation)</a:t>
              </a:r>
            </a:p>
            <a:p>
              <a:pPr marL="591164" lvl="1" indent="-295582">
                <a:lnSpc>
                  <a:spcPts val="4107"/>
                </a:lnSpc>
                <a:buFont typeface="Arial"/>
                <a:buChar char="•"/>
              </a:pPr>
              <a:r>
                <a:rPr lang="en-US" sz="2400" b="1" dirty="0" err="1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</a:t>
              </a:r>
              <a:r>
                <a:rPr lang="en-US" sz="2400" b="1" dirty="0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sz="2400" b="1" dirty="0" err="1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삽입과</a:t>
              </a:r>
              <a:r>
                <a:rPr lang="en-US" sz="2400" b="1" dirty="0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sz="2400" b="1" dirty="0" err="1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삭제</a:t>
              </a:r>
              <a:endPara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591164" lvl="1" indent="-295582">
                <a:lnSpc>
                  <a:spcPts val="4107"/>
                </a:lnSpc>
                <a:buFont typeface="Arial"/>
                <a:buChar char="•"/>
              </a:pPr>
              <a:r>
                <a:rPr lang="en-US" sz="2400" b="1" dirty="0" err="1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</a:t>
              </a:r>
              <a:r>
                <a:rPr lang="en-US" sz="2400" b="1" dirty="0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sz="2400" b="1" dirty="0" err="1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구조의</a:t>
              </a:r>
              <a:r>
                <a:rPr lang="en-US" sz="2400" b="1" dirty="0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sz="2400" b="1" dirty="0" err="1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유연성</a:t>
              </a:r>
              <a:endPara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FE49EB-2669-63EB-9A4C-AC2E7ABA6FDF}"/>
                </a:ext>
              </a:extLst>
            </p:cNvPr>
            <p:cNvSpPr txBox="1"/>
            <p:nvPr/>
          </p:nvSpPr>
          <p:spPr>
            <a:xfrm>
              <a:off x="8438058" y="7995806"/>
              <a:ext cx="9144000" cy="1086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91164" lvl="1" indent="-295582">
                <a:lnSpc>
                  <a:spcPts val="4107"/>
                </a:lnSpc>
                <a:buFont typeface="Arial"/>
                <a:buChar char="•"/>
              </a:pPr>
              <a:r>
                <a:rPr lang="en-US" altLang="ko-Kore-KR" sz="2400" b="1" dirty="0" err="1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메모리</a:t>
              </a:r>
              <a:r>
                <a:rPr lang="en-US" altLang="ko-Kore-KR" sz="2400" b="1" dirty="0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ore-KR" sz="2400" b="1" dirty="0" err="1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효율성</a:t>
              </a:r>
              <a:endParaRPr lang="en-US" altLang="ko-Kore-KR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591164" lvl="1" indent="-295582" algn="l">
                <a:lnSpc>
                  <a:spcPts val="410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altLang="ko-Kore-KR" sz="2400" b="1" dirty="0" err="1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재귀적</a:t>
              </a:r>
              <a:r>
                <a:rPr lang="en-US" altLang="ko-Kore-KR" sz="2400" b="1" dirty="0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ore-KR" sz="2400" b="1" dirty="0" err="1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자료구조</a:t>
              </a:r>
              <a:endParaRPr lang="en-US" altLang="ko-Kore-KR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70E8CC-09C4-1D4C-894B-1DE3834E1284}"/>
                </a:ext>
              </a:extLst>
            </p:cNvPr>
            <p:cNvSpPr txBox="1"/>
            <p:nvPr/>
          </p:nvSpPr>
          <p:spPr>
            <a:xfrm>
              <a:off x="970458" y="7005206"/>
              <a:ext cx="9144000" cy="560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107"/>
                </a:lnSpc>
              </a:pPr>
              <a:r>
                <a:rPr lang="en-US" altLang="ko-Kore-KR" sz="2400" b="1" i="1" dirty="0" err="1">
                  <a:solidFill>
                    <a:srgbClr val="2B2C3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활용</a:t>
              </a:r>
              <a:endParaRPr lang="en-US" altLang="ko-Kore-KR" sz="2400" b="1" i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286000" y="4914900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DATA</a:t>
            </a:r>
            <a:endParaRPr lang="ko-KR" altLang="en-US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3429000" y="4914900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Next</a:t>
            </a:r>
            <a:endParaRPr lang="ko-KR" altLang="en-US" sz="2800" dirty="0"/>
          </a:p>
        </p:txBody>
      </p:sp>
      <p:grpSp>
        <p:nvGrpSpPr>
          <p:cNvPr id="39" name="그룹 38"/>
          <p:cNvGrpSpPr/>
          <p:nvPr/>
        </p:nvGrpSpPr>
        <p:grpSpPr>
          <a:xfrm>
            <a:off x="14630400" y="9182100"/>
            <a:ext cx="3360161" cy="884340"/>
            <a:chOff x="14630400" y="9182100"/>
            <a:chExt cx="3360161" cy="884340"/>
          </a:xfrm>
        </p:grpSpPr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D6CC0559-E52E-E599-0254-73E297E7E08F}"/>
                </a:ext>
              </a:extLst>
            </p:cNvPr>
            <p:cNvSpPr/>
            <p:nvPr/>
          </p:nvSpPr>
          <p:spPr>
            <a:xfrm>
              <a:off x="16840200" y="9182100"/>
              <a:ext cx="1150361" cy="884340"/>
            </a:xfrm>
            <a:custGeom>
              <a:avLst/>
              <a:gdLst/>
              <a:ahLst/>
              <a:cxnLst/>
              <a:rect l="l" t="t" r="r" b="b"/>
              <a:pathLst>
                <a:path w="1150361" h="884340">
                  <a:moveTo>
                    <a:pt x="0" y="0"/>
                  </a:moveTo>
                  <a:lnTo>
                    <a:pt x="1150361" y="0"/>
                  </a:lnTo>
                  <a:lnTo>
                    <a:pt x="1150361" y="884340"/>
                  </a:lnTo>
                  <a:lnTo>
                    <a:pt x="0" y="884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E8F1293-EB9F-34FB-3253-3736553EC5F8}"/>
                </a:ext>
              </a:extLst>
            </p:cNvPr>
            <p:cNvSpPr txBox="1"/>
            <p:nvPr/>
          </p:nvSpPr>
          <p:spPr>
            <a:xfrm>
              <a:off x="14630400" y="9334500"/>
              <a:ext cx="2129266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Designed </a:t>
              </a:r>
            </a:p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AI</a:t>
              </a:r>
              <a:endParaRPr lang="en-US" sz="2986" spc="14" dirty="0">
                <a:solidFill>
                  <a:srgbClr val="2B2C30"/>
                </a:solidFill>
                <a:latin typeface="Playfair Displa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14">
            <a:extLst>
              <a:ext uri="{FF2B5EF4-FFF2-40B4-BE49-F238E27FC236}">
                <a16:creationId xmlns:a16="http://schemas.microsoft.com/office/drawing/2014/main" id="{98EDE40D-D9D8-28C0-B228-B0CE1F036775}"/>
              </a:ext>
            </a:extLst>
          </p:cNvPr>
          <p:cNvSpPr/>
          <p:nvPr/>
        </p:nvSpPr>
        <p:spPr>
          <a:xfrm>
            <a:off x="8458200" y="4610100"/>
            <a:ext cx="8807857" cy="2209800"/>
          </a:xfrm>
          <a:custGeom>
            <a:avLst/>
            <a:gdLst/>
            <a:ahLst/>
            <a:cxnLst/>
            <a:rect l="l" t="t" r="r" b="b"/>
            <a:pathLst>
              <a:path w="10861151" h="2981282">
                <a:moveTo>
                  <a:pt x="10736691" y="2981282"/>
                </a:moveTo>
                <a:lnTo>
                  <a:pt x="124460" y="2981282"/>
                </a:lnTo>
                <a:cubicBezTo>
                  <a:pt x="55880" y="2981282"/>
                  <a:pt x="0" y="2925402"/>
                  <a:pt x="0" y="285682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0736691" y="0"/>
                </a:lnTo>
                <a:cubicBezTo>
                  <a:pt x="10805271" y="0"/>
                  <a:pt x="10861151" y="55880"/>
                  <a:pt x="10861151" y="124460"/>
                </a:cubicBezTo>
                <a:lnTo>
                  <a:pt x="10861151" y="2856822"/>
                </a:lnTo>
                <a:cubicBezTo>
                  <a:pt x="10861151" y="2925402"/>
                  <a:pt x="10805271" y="2981282"/>
                  <a:pt x="10736691" y="2981282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ko-Kore-KR" altLang="en-US" dirty="0"/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8610600" y="3543300"/>
            <a:ext cx="8819525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endParaRPr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4199"/>
              </a:lnSpc>
            </a:pPr>
            <a:r>
              <a:rPr lang="en-US" sz="2400" b="1" i="1" dirty="0" err="1" smtClean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활용</a:t>
            </a:r>
            <a:endParaRPr lang="en-US" sz="2400" b="1" i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검색과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정렬</a:t>
            </a:r>
            <a:endParaRPr lang="en-US" sz="24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허프만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코딩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cladogram 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데이터의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계층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표현</a:t>
            </a:r>
            <a:endParaRPr lang="en-US" sz="24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</a:t>
            </a:r>
            <a:r>
              <a:rPr lang="en-US" sz="2400" b="1" dirty="0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2400" b="1" dirty="0" err="1">
                <a:solidFill>
                  <a:srgbClr val="2B2C3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효율성</a:t>
            </a:r>
            <a:endParaRPr lang="en-US" sz="24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4199"/>
              </a:lnSpc>
            </a:pPr>
            <a:endParaRPr lang="en-US" sz="24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ts val="4199"/>
              </a:lnSpc>
            </a:pPr>
            <a:endParaRPr lang="en-US" sz="2400" b="1" dirty="0">
              <a:solidFill>
                <a:srgbClr val="2B2C3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6871" y="942975"/>
            <a:ext cx="16230600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 dirty="0" smtClean="0">
                <a:solidFill>
                  <a:srgbClr val="2B2C30"/>
                </a:solidFill>
                <a:latin typeface="Public Sans Bold Italics"/>
              </a:rPr>
              <a:t>Binary Search </a:t>
            </a:r>
            <a:r>
              <a:rPr lang="en-US" sz="3714" spc="843" dirty="0">
                <a:solidFill>
                  <a:srgbClr val="2B2C30"/>
                </a:solidFill>
                <a:latin typeface="Public Sans Bold Italics"/>
              </a:rPr>
              <a:t>Tree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2441183"/>
            <a:ext cx="6135571" cy="6945510"/>
            <a:chOff x="0" y="0"/>
            <a:chExt cx="8180761" cy="9260680"/>
          </a:xfrm>
        </p:grpSpPr>
        <p:grpSp>
          <p:nvGrpSpPr>
            <p:cNvPr id="8" name="Group 8"/>
            <p:cNvGrpSpPr/>
            <p:nvPr/>
          </p:nvGrpSpPr>
          <p:grpSpPr>
            <a:xfrm>
              <a:off x="3582756" y="0"/>
              <a:ext cx="1333663" cy="1333663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99"/>
                  </a:lnSpc>
                </a:pPr>
                <a:r>
                  <a:rPr lang="en-US" sz="2999">
                    <a:solidFill>
                      <a:srgbClr val="000000"/>
                    </a:solidFill>
                    <a:latin typeface="Public Sans Bold"/>
                  </a:rPr>
                  <a:t>8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565637" y="1941040"/>
              <a:ext cx="1333663" cy="1333663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99"/>
                  </a:lnSpc>
                </a:pPr>
                <a:r>
                  <a:rPr lang="en-US" sz="2999">
                    <a:solidFill>
                      <a:srgbClr val="000000"/>
                    </a:solidFill>
                    <a:latin typeface="Public Sans"/>
                  </a:rPr>
                  <a:t>10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995474" y="1941040"/>
              <a:ext cx="1333663" cy="1333663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99"/>
                  </a:lnSpc>
                </a:pPr>
                <a:r>
                  <a:rPr lang="en-US" sz="2999">
                    <a:solidFill>
                      <a:srgbClr val="000000"/>
                    </a:solidFill>
                    <a:latin typeface="Public Sans"/>
                  </a:rPr>
                  <a:t>3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4786544"/>
              <a:ext cx="1333663" cy="1333663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99"/>
                  </a:lnSpc>
                </a:pPr>
                <a:r>
                  <a:rPr lang="en-US" sz="2999">
                    <a:solidFill>
                      <a:srgbClr val="000000"/>
                    </a:solidFill>
                    <a:latin typeface="Public Sans"/>
                  </a:rPr>
                  <a:t>1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329137" y="4786544"/>
              <a:ext cx="1333663" cy="1333663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99"/>
                  </a:lnSpc>
                </a:pPr>
                <a:r>
                  <a:rPr lang="en-US" sz="2999">
                    <a:solidFill>
                      <a:srgbClr val="000000"/>
                    </a:solidFill>
                    <a:latin typeface="Public Sans"/>
                  </a:rPr>
                  <a:t>6</a:t>
                </a: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333663" y="7927017"/>
              <a:ext cx="1333663" cy="1333663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99"/>
                  </a:lnSpc>
                </a:pPr>
                <a:r>
                  <a:rPr lang="en-US" sz="2999">
                    <a:solidFill>
                      <a:srgbClr val="000000"/>
                    </a:solidFill>
                    <a:latin typeface="Public Sans"/>
                  </a:rPr>
                  <a:t>4</a:t>
                </a: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6111215" y="7927017"/>
              <a:ext cx="1333663" cy="1333663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99"/>
                  </a:lnSpc>
                </a:pPr>
                <a:r>
                  <a:rPr lang="en-US" sz="2999">
                    <a:solidFill>
                      <a:srgbClr val="000000"/>
                    </a:solidFill>
                    <a:latin typeface="Public Sans"/>
                  </a:rPr>
                  <a:t>13</a:t>
                </a: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6847098" y="4786544"/>
              <a:ext cx="1333663" cy="1333663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99"/>
                  </a:lnSpc>
                </a:pPr>
                <a:r>
                  <a:rPr lang="en-US" sz="2999">
                    <a:solidFill>
                      <a:srgbClr val="000000"/>
                    </a:solidFill>
                    <a:latin typeface="Public Sans"/>
                  </a:rPr>
                  <a:t>14</a:t>
                </a: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502711" y="7927017"/>
              <a:ext cx="1333663" cy="1333663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99"/>
                  </a:lnSpc>
                </a:pPr>
                <a:r>
                  <a:rPr lang="en-US" sz="2999">
                    <a:solidFill>
                      <a:srgbClr val="000000"/>
                    </a:solidFill>
                    <a:latin typeface="Public Sans"/>
                  </a:rPr>
                  <a:t>7</a:t>
                </a:r>
              </a:p>
            </p:txBody>
          </p:sp>
        </p:grpSp>
        <p:sp>
          <p:nvSpPr>
            <p:cNvPr id="35" name="AutoShape 35"/>
            <p:cNvSpPr/>
            <p:nvPr/>
          </p:nvSpPr>
          <p:spPr>
            <a:xfrm flipH="1">
              <a:off x="2195745" y="1067030"/>
              <a:ext cx="1520403" cy="1140643"/>
            </a:xfrm>
            <a:prstGeom prst="line">
              <a:avLst/>
            </a:prstGeom>
            <a:ln w="63500" cap="flat">
              <a:solidFill>
                <a:srgbClr val="2B2C3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6" name="AutoShape 36"/>
            <p:cNvSpPr/>
            <p:nvPr/>
          </p:nvSpPr>
          <p:spPr>
            <a:xfrm>
              <a:off x="4726109" y="1133298"/>
              <a:ext cx="1029837" cy="1008107"/>
            </a:xfrm>
            <a:prstGeom prst="line">
              <a:avLst/>
            </a:prstGeom>
            <a:ln w="63500" cap="flat">
              <a:solidFill>
                <a:srgbClr val="2B2C3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7" name="AutoShape 37"/>
            <p:cNvSpPr/>
            <p:nvPr/>
          </p:nvSpPr>
          <p:spPr>
            <a:xfrm flipH="1">
              <a:off x="6930213" y="6102767"/>
              <a:ext cx="431549" cy="1841690"/>
            </a:xfrm>
            <a:prstGeom prst="line">
              <a:avLst/>
            </a:prstGeom>
            <a:ln w="63500" cap="flat">
              <a:solidFill>
                <a:srgbClr val="2B2C3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8" name="AutoShape 38"/>
            <p:cNvSpPr/>
            <p:nvPr/>
          </p:nvSpPr>
          <p:spPr>
            <a:xfrm>
              <a:off x="6506355" y="3216041"/>
              <a:ext cx="733688" cy="1629165"/>
            </a:xfrm>
            <a:prstGeom prst="line">
              <a:avLst/>
            </a:prstGeom>
            <a:ln w="63500" cap="flat">
              <a:solidFill>
                <a:srgbClr val="2B2C3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9" name="AutoShape 39"/>
            <p:cNvSpPr/>
            <p:nvPr/>
          </p:nvSpPr>
          <p:spPr>
            <a:xfrm flipH="1">
              <a:off x="887091" y="3237469"/>
              <a:ext cx="554956" cy="1586309"/>
            </a:xfrm>
            <a:prstGeom prst="line">
              <a:avLst/>
            </a:prstGeom>
            <a:ln w="63500" cap="flat">
              <a:solidFill>
                <a:srgbClr val="2B2C3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0" name="AutoShape 40"/>
            <p:cNvSpPr/>
            <p:nvPr/>
          </p:nvSpPr>
          <p:spPr>
            <a:xfrm>
              <a:off x="1945370" y="3211817"/>
              <a:ext cx="767535" cy="1637613"/>
            </a:xfrm>
            <a:prstGeom prst="line">
              <a:avLst/>
            </a:prstGeom>
            <a:ln w="63500" cap="flat">
              <a:solidFill>
                <a:srgbClr val="2B2C3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1" name="AutoShape 41"/>
            <p:cNvSpPr/>
            <p:nvPr/>
          </p:nvSpPr>
          <p:spPr>
            <a:xfrm flipH="1">
              <a:off x="2202042" y="6089207"/>
              <a:ext cx="592380" cy="1868810"/>
            </a:xfrm>
            <a:prstGeom prst="line">
              <a:avLst/>
            </a:prstGeom>
            <a:ln w="63500" cap="flat">
              <a:solidFill>
                <a:srgbClr val="2B2C3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2" name="AutoShape 42"/>
            <p:cNvSpPr/>
            <p:nvPr/>
          </p:nvSpPr>
          <p:spPr>
            <a:xfrm>
              <a:off x="3229457" y="6078187"/>
              <a:ext cx="706598" cy="1890850"/>
            </a:xfrm>
            <a:prstGeom prst="line">
              <a:avLst/>
            </a:prstGeom>
            <a:ln w="63500" cap="flat">
              <a:solidFill>
                <a:srgbClr val="2B2C30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43" name="TextBox 43"/>
          <p:cNvSpPr txBox="1"/>
          <p:nvPr/>
        </p:nvSpPr>
        <p:spPr>
          <a:xfrm>
            <a:off x="2990083" y="1782087"/>
            <a:ext cx="2212845" cy="683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6"/>
              </a:lnSpc>
              <a:spcBef>
                <a:spcPct val="0"/>
              </a:spcBef>
            </a:pPr>
            <a:r>
              <a:rPr lang="en-US" sz="3924" dirty="0">
                <a:solidFill>
                  <a:srgbClr val="2B2C30"/>
                </a:solidFill>
                <a:latin typeface="Public Sans Bold"/>
              </a:rPr>
              <a:t>Root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4630400" y="9182100"/>
            <a:ext cx="3360161" cy="884340"/>
            <a:chOff x="14630400" y="9182100"/>
            <a:chExt cx="3360161" cy="884340"/>
          </a:xfrm>
        </p:grpSpPr>
        <p:sp>
          <p:nvSpPr>
            <p:cNvPr id="47" name="Freeform 3">
              <a:extLst>
                <a:ext uri="{FF2B5EF4-FFF2-40B4-BE49-F238E27FC236}">
                  <a16:creationId xmlns:a16="http://schemas.microsoft.com/office/drawing/2014/main" id="{D6CC0559-E52E-E599-0254-73E297E7E08F}"/>
                </a:ext>
              </a:extLst>
            </p:cNvPr>
            <p:cNvSpPr/>
            <p:nvPr/>
          </p:nvSpPr>
          <p:spPr>
            <a:xfrm>
              <a:off x="16840200" y="9182100"/>
              <a:ext cx="1150361" cy="884340"/>
            </a:xfrm>
            <a:custGeom>
              <a:avLst/>
              <a:gdLst/>
              <a:ahLst/>
              <a:cxnLst/>
              <a:rect l="l" t="t" r="r" b="b"/>
              <a:pathLst>
                <a:path w="1150361" h="884340">
                  <a:moveTo>
                    <a:pt x="0" y="0"/>
                  </a:moveTo>
                  <a:lnTo>
                    <a:pt x="1150361" y="0"/>
                  </a:lnTo>
                  <a:lnTo>
                    <a:pt x="1150361" y="884340"/>
                  </a:lnTo>
                  <a:lnTo>
                    <a:pt x="0" y="884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E8F1293-EB9F-34FB-3253-3736553EC5F8}"/>
                </a:ext>
              </a:extLst>
            </p:cNvPr>
            <p:cNvSpPr txBox="1"/>
            <p:nvPr/>
          </p:nvSpPr>
          <p:spPr>
            <a:xfrm>
              <a:off x="14630400" y="9334500"/>
              <a:ext cx="2129266" cy="692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Designed </a:t>
              </a:r>
            </a:p>
            <a:p>
              <a:pPr algn="r">
                <a:lnSpc>
                  <a:spcPts val="2717"/>
                </a:lnSpc>
              </a:pPr>
              <a:r>
                <a:rPr lang="en-US" sz="2986" spc="14" dirty="0" smtClean="0">
                  <a:solidFill>
                    <a:srgbClr val="2B2C30"/>
                  </a:solidFill>
                  <a:latin typeface="Playfair Display"/>
                </a:rPr>
                <a:t>AI</a:t>
              </a:r>
              <a:endParaRPr lang="en-US" sz="2986" spc="14" dirty="0">
                <a:solidFill>
                  <a:srgbClr val="2B2C30"/>
                </a:solidFill>
                <a:latin typeface="Playfair Displa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619</Words>
  <Application>Microsoft Office PowerPoint</Application>
  <PresentationFormat>사용자 지정</PresentationFormat>
  <Paragraphs>195</Paragraphs>
  <Slides>21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NanumGothic</vt:lpstr>
      <vt:lpstr>맑은 고딕</vt:lpstr>
      <vt:lpstr>Playfair Display Bold Italics</vt:lpstr>
      <vt:lpstr>Cambria Math</vt:lpstr>
      <vt:lpstr>Arial</vt:lpstr>
      <vt:lpstr>Playfair Display</vt:lpstr>
      <vt:lpstr>Public Sans Bold Italics</vt:lpstr>
      <vt:lpstr>Calibri</vt:lpstr>
      <vt:lpstr>Public Sans Bold</vt:lpstr>
      <vt:lpstr>Public Sans</vt:lpstr>
      <vt:lpstr>나눔스퀘어라운드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DA01 - Designed AI</dc:title>
  <dc:creator>com</dc:creator>
  <cp:lastModifiedBy>com</cp:lastModifiedBy>
  <cp:revision>75</cp:revision>
  <dcterms:created xsi:type="dcterms:W3CDTF">2006-08-16T00:00:00Z</dcterms:created>
  <dcterms:modified xsi:type="dcterms:W3CDTF">2023-08-24T08:23:33Z</dcterms:modified>
  <dc:identifier>DAFsIz5CINg</dc:identifier>
</cp:coreProperties>
</file>